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1" r:id="rId5"/>
    <p:sldId id="270" r:id="rId6"/>
    <p:sldId id="288" r:id="rId7"/>
    <p:sldId id="289" r:id="rId8"/>
    <p:sldId id="290" r:id="rId9"/>
    <p:sldId id="291" r:id="rId10"/>
    <p:sldId id="274" r:id="rId11"/>
    <p:sldId id="293" r:id="rId12"/>
    <p:sldId id="292" r:id="rId13"/>
    <p:sldId id="286" r:id="rId14"/>
    <p:sldId id="278" r:id="rId15"/>
    <p:sldId id="299" r:id="rId16"/>
    <p:sldId id="298" r:id="rId17"/>
    <p:sldId id="279" r:id="rId18"/>
    <p:sldId id="301" r:id="rId19"/>
    <p:sldId id="302" r:id="rId20"/>
    <p:sldId id="281" r:id="rId21"/>
    <p:sldId id="295" r:id="rId22"/>
    <p:sldId id="283" r:id="rId23"/>
    <p:sldId id="285" r:id="rId24"/>
    <p:sldId id="297" r:id="rId25"/>
    <p:sldId id="303" r:id="rId26"/>
    <p:sldId id="294"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99"/>
    <a:srgbClr val="EEA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4" autoAdjust="0"/>
    <p:restoredTop sz="92887" autoAdjust="0"/>
  </p:normalViewPr>
  <p:slideViewPr>
    <p:cSldViewPr snapToGrid="0">
      <p:cViewPr varScale="1">
        <p:scale>
          <a:sx n="102" d="100"/>
          <a:sy n="102"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dhumita%20Dinesh\Desktop\Interntaionl%20stude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dhumita%20Dinesh\Desktop\NITC%20MoU%20Database%20(%202023-24(AutoRecovered)%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cer\Downloads\NITC%20MoU%20Database%20(%202023-24(AutoRecovered)%20(2)%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cer\Downloads\Interntaionl%20students%2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cer\Downloads\NITC%20MoU%20Database%20(%202023-24(AutoRecovered)%20(2)%20(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IN"/>
              <a:t>SPONSORED RESEARCH PROJECTS (SANCTIONED AMOUNT)</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No. of projects</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General</c:formatCode>
                <c:ptCount val="5"/>
                <c:pt idx="0">
                  <c:v>25</c:v>
                </c:pt>
                <c:pt idx="1">
                  <c:v>26</c:v>
                </c:pt>
                <c:pt idx="2">
                  <c:v>32</c:v>
                </c:pt>
                <c:pt idx="3">
                  <c:v>45</c:v>
                </c:pt>
                <c:pt idx="4">
                  <c:v>44</c:v>
                </c:pt>
              </c:numCache>
            </c:numRef>
          </c:val>
          <c:extLst>
            <c:ext xmlns:c16="http://schemas.microsoft.com/office/drawing/2014/chart" uri="{C3380CC4-5D6E-409C-BE32-E72D297353CC}">
              <c16:uniqueId val="{00000000-DCC1-4927-A549-B35F5CAF7C18}"/>
            </c:ext>
          </c:extLst>
        </c:ser>
        <c:ser>
          <c:idx val="1"/>
          <c:order val="1"/>
          <c:tx>
            <c:strRef>
              <c:f>Sheet1!$C$1</c:f>
              <c:strCache>
                <c:ptCount val="1"/>
                <c:pt idx="0">
                  <c:v>Overlay amount in Rupees (Crores)</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2018-19</c:v>
                </c:pt>
                <c:pt idx="1">
                  <c:v>2019-20</c:v>
                </c:pt>
                <c:pt idx="2">
                  <c:v>2020-21</c:v>
                </c:pt>
                <c:pt idx="3">
                  <c:v>2021-22</c:v>
                </c:pt>
                <c:pt idx="4">
                  <c:v>2022-23</c:v>
                </c:pt>
              </c:strCache>
            </c:strRef>
          </c:cat>
          <c:val>
            <c:numRef>
              <c:f>Sheet1!$C$2:$C$6</c:f>
              <c:numCache>
                <c:formatCode>General</c:formatCode>
                <c:ptCount val="5"/>
                <c:pt idx="0">
                  <c:v>9.8000000000000007</c:v>
                </c:pt>
                <c:pt idx="1">
                  <c:v>5.1100000000000003</c:v>
                </c:pt>
                <c:pt idx="2">
                  <c:v>10.36</c:v>
                </c:pt>
                <c:pt idx="3">
                  <c:v>13.92</c:v>
                </c:pt>
                <c:pt idx="4">
                  <c:v>9.3000000000000007</c:v>
                </c:pt>
              </c:numCache>
            </c:numRef>
          </c:val>
          <c:extLst>
            <c:ext xmlns:c16="http://schemas.microsoft.com/office/drawing/2014/chart" uri="{C3380CC4-5D6E-409C-BE32-E72D297353CC}">
              <c16:uniqueId val="{00000001-DCC1-4927-A549-B35F5CAF7C18}"/>
            </c:ext>
          </c:extLst>
        </c:ser>
        <c:dLbls>
          <c:dLblPos val="inEnd"/>
          <c:showLegendKey val="0"/>
          <c:showVal val="1"/>
          <c:showCatName val="0"/>
          <c:showSerName val="0"/>
          <c:showPercent val="0"/>
          <c:showBubbleSize val="0"/>
        </c:dLbls>
        <c:gapWidth val="65"/>
        <c:axId val="567741712"/>
        <c:axId val="567740304"/>
      </c:barChart>
      <c:catAx>
        <c:axId val="56774171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67740304"/>
        <c:crosses val="autoZero"/>
        <c:auto val="1"/>
        <c:lblAlgn val="ctr"/>
        <c:lblOffset val="100"/>
        <c:noMultiLvlLbl val="0"/>
      </c:catAx>
      <c:valAx>
        <c:axId val="56774030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567741712"/>
        <c:crosses val="autoZero"/>
        <c:crossBetween val="between"/>
      </c:valAx>
      <c:spPr>
        <a:noFill/>
        <a:ln>
          <a:noFill/>
        </a:ln>
        <a:effectLst/>
      </c:spPr>
    </c:plotArea>
    <c:legend>
      <c:legendPos val="b"/>
      <c:layout>
        <c:manualLayout>
          <c:xMode val="edge"/>
          <c:yMode val="edge"/>
          <c:x val="1.6069295340623718E-2"/>
          <c:y val="0.89357480388790744"/>
          <c:w val="0.98310908563367316"/>
          <c:h val="0.103506553616381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Sheet3!$A$3</c:f>
              <c:strCache>
                <c:ptCount val="1"/>
                <c:pt idx="0">
                  <c:v>MOZAMBIQUE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Sheet3!$B$1:$I$2</c:f>
              <c:multiLvlStrCache>
                <c:ptCount val="7"/>
                <c:lvl>
                  <c:pt idx="0">
                    <c:v>2017</c:v>
                  </c:pt>
                  <c:pt idx="1">
                    <c:v>2018</c:v>
                  </c:pt>
                  <c:pt idx="2">
                    <c:v>2019</c:v>
                  </c:pt>
                  <c:pt idx="3">
                    <c:v>2020</c:v>
                  </c:pt>
                  <c:pt idx="4">
                    <c:v>2021</c:v>
                  </c:pt>
                  <c:pt idx="5">
                    <c:v>2022</c:v>
                  </c:pt>
                  <c:pt idx="6">
                    <c:v>2023</c:v>
                  </c:pt>
                </c:lvl>
                <c:lvl>
                  <c:pt idx="0">
                    <c:v>No.of Students</c:v>
                  </c:pt>
                </c:lvl>
              </c:multiLvlStrCache>
            </c:multiLvlStrRef>
          </c:cat>
          <c:val>
            <c:numRef>
              <c:f>Sheet3!$B$3:$I$3</c:f>
              <c:numCache>
                <c:formatCode>General</c:formatCode>
                <c:ptCount val="8"/>
                <c:pt idx="0">
                  <c:v>1</c:v>
                </c:pt>
              </c:numCache>
            </c:numRef>
          </c:val>
          <c:extLst>
            <c:ext xmlns:c16="http://schemas.microsoft.com/office/drawing/2014/chart" uri="{C3380CC4-5D6E-409C-BE32-E72D297353CC}">
              <c16:uniqueId val="{00000000-5C67-4D98-AEEA-2511379C3F0D}"/>
            </c:ext>
          </c:extLst>
        </c:ser>
        <c:ser>
          <c:idx val="1"/>
          <c:order val="1"/>
          <c:tx>
            <c:strRef>
              <c:f>Sheet3!$A$4</c:f>
              <c:strCache>
                <c:ptCount val="1"/>
                <c:pt idx="0">
                  <c:v>Sri Lanka</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Sheet3!$B$1:$I$2</c:f>
              <c:multiLvlStrCache>
                <c:ptCount val="7"/>
                <c:lvl>
                  <c:pt idx="0">
                    <c:v>2017</c:v>
                  </c:pt>
                  <c:pt idx="1">
                    <c:v>2018</c:v>
                  </c:pt>
                  <c:pt idx="2">
                    <c:v>2019</c:v>
                  </c:pt>
                  <c:pt idx="3">
                    <c:v>2020</c:v>
                  </c:pt>
                  <c:pt idx="4">
                    <c:v>2021</c:v>
                  </c:pt>
                  <c:pt idx="5">
                    <c:v>2022</c:v>
                  </c:pt>
                  <c:pt idx="6">
                    <c:v>2023</c:v>
                  </c:pt>
                </c:lvl>
                <c:lvl>
                  <c:pt idx="0">
                    <c:v>No.of Students</c:v>
                  </c:pt>
                </c:lvl>
              </c:multiLvlStrCache>
            </c:multiLvlStrRef>
          </c:cat>
          <c:val>
            <c:numRef>
              <c:f>Sheet3!$B$4:$I$4</c:f>
              <c:numCache>
                <c:formatCode>General</c:formatCode>
                <c:ptCount val="8"/>
                <c:pt idx="2">
                  <c:v>2</c:v>
                </c:pt>
                <c:pt idx="3">
                  <c:v>3</c:v>
                </c:pt>
              </c:numCache>
            </c:numRef>
          </c:val>
          <c:extLst>
            <c:ext xmlns:c16="http://schemas.microsoft.com/office/drawing/2014/chart" uri="{C3380CC4-5D6E-409C-BE32-E72D297353CC}">
              <c16:uniqueId val="{00000001-5C67-4D98-AEEA-2511379C3F0D}"/>
            </c:ext>
          </c:extLst>
        </c:ser>
        <c:ser>
          <c:idx val="2"/>
          <c:order val="2"/>
          <c:tx>
            <c:strRef>
              <c:f>Sheet3!$A$5</c:f>
              <c:strCache>
                <c:ptCount val="1"/>
                <c:pt idx="0">
                  <c:v>Bangladesh</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Sheet3!$B$1:$I$2</c:f>
              <c:multiLvlStrCache>
                <c:ptCount val="7"/>
                <c:lvl>
                  <c:pt idx="0">
                    <c:v>2017</c:v>
                  </c:pt>
                  <c:pt idx="1">
                    <c:v>2018</c:v>
                  </c:pt>
                  <c:pt idx="2">
                    <c:v>2019</c:v>
                  </c:pt>
                  <c:pt idx="3">
                    <c:v>2020</c:v>
                  </c:pt>
                  <c:pt idx="4">
                    <c:v>2021</c:v>
                  </c:pt>
                  <c:pt idx="5">
                    <c:v>2022</c:v>
                  </c:pt>
                  <c:pt idx="6">
                    <c:v>2023</c:v>
                  </c:pt>
                </c:lvl>
                <c:lvl>
                  <c:pt idx="0">
                    <c:v>No.of Students</c:v>
                  </c:pt>
                </c:lvl>
              </c:multiLvlStrCache>
            </c:multiLvlStrRef>
          </c:cat>
          <c:val>
            <c:numRef>
              <c:f>Sheet3!$B$5:$I$5</c:f>
              <c:numCache>
                <c:formatCode>General</c:formatCode>
                <c:ptCount val="8"/>
                <c:pt idx="3">
                  <c:v>5</c:v>
                </c:pt>
                <c:pt idx="4">
                  <c:v>3</c:v>
                </c:pt>
                <c:pt idx="5">
                  <c:v>3</c:v>
                </c:pt>
                <c:pt idx="6">
                  <c:v>5</c:v>
                </c:pt>
              </c:numCache>
            </c:numRef>
          </c:val>
          <c:extLst>
            <c:ext xmlns:c16="http://schemas.microsoft.com/office/drawing/2014/chart" uri="{C3380CC4-5D6E-409C-BE32-E72D297353CC}">
              <c16:uniqueId val="{00000002-5C67-4D98-AEEA-2511379C3F0D}"/>
            </c:ext>
          </c:extLst>
        </c:ser>
        <c:ser>
          <c:idx val="3"/>
          <c:order val="3"/>
          <c:tx>
            <c:strRef>
              <c:f>Sheet3!$A$6</c:f>
              <c:strCache>
                <c:ptCount val="1"/>
                <c:pt idx="0">
                  <c:v>American</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Sheet3!$B$1:$I$2</c:f>
              <c:multiLvlStrCache>
                <c:ptCount val="7"/>
                <c:lvl>
                  <c:pt idx="0">
                    <c:v>2017</c:v>
                  </c:pt>
                  <c:pt idx="1">
                    <c:v>2018</c:v>
                  </c:pt>
                  <c:pt idx="2">
                    <c:v>2019</c:v>
                  </c:pt>
                  <c:pt idx="3">
                    <c:v>2020</c:v>
                  </c:pt>
                  <c:pt idx="4">
                    <c:v>2021</c:v>
                  </c:pt>
                  <c:pt idx="5">
                    <c:v>2022</c:v>
                  </c:pt>
                  <c:pt idx="6">
                    <c:v>2023</c:v>
                  </c:pt>
                </c:lvl>
                <c:lvl>
                  <c:pt idx="0">
                    <c:v>No.of Students</c:v>
                  </c:pt>
                </c:lvl>
              </c:multiLvlStrCache>
            </c:multiLvlStrRef>
          </c:cat>
          <c:val>
            <c:numRef>
              <c:f>Sheet3!$B$6:$I$6</c:f>
              <c:numCache>
                <c:formatCode>General</c:formatCode>
                <c:ptCount val="8"/>
                <c:pt idx="4">
                  <c:v>3</c:v>
                </c:pt>
                <c:pt idx="5">
                  <c:v>2</c:v>
                </c:pt>
                <c:pt idx="6">
                  <c:v>1</c:v>
                </c:pt>
              </c:numCache>
            </c:numRef>
          </c:val>
          <c:extLst>
            <c:ext xmlns:c16="http://schemas.microsoft.com/office/drawing/2014/chart" uri="{C3380CC4-5D6E-409C-BE32-E72D297353CC}">
              <c16:uniqueId val="{00000003-5C67-4D98-AEEA-2511379C3F0D}"/>
            </c:ext>
          </c:extLst>
        </c:ser>
        <c:ser>
          <c:idx val="4"/>
          <c:order val="4"/>
          <c:tx>
            <c:strRef>
              <c:f>Sheet3!$A$7</c:f>
              <c:strCache>
                <c:ptCount val="1"/>
                <c:pt idx="0">
                  <c:v>Nepal</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Sheet3!$B$1:$I$2</c:f>
              <c:multiLvlStrCache>
                <c:ptCount val="7"/>
                <c:lvl>
                  <c:pt idx="0">
                    <c:v>2017</c:v>
                  </c:pt>
                  <c:pt idx="1">
                    <c:v>2018</c:v>
                  </c:pt>
                  <c:pt idx="2">
                    <c:v>2019</c:v>
                  </c:pt>
                  <c:pt idx="3">
                    <c:v>2020</c:v>
                  </c:pt>
                  <c:pt idx="4">
                    <c:v>2021</c:v>
                  </c:pt>
                  <c:pt idx="5">
                    <c:v>2022</c:v>
                  </c:pt>
                  <c:pt idx="6">
                    <c:v>2023</c:v>
                  </c:pt>
                </c:lvl>
                <c:lvl>
                  <c:pt idx="0">
                    <c:v>No.of Students</c:v>
                  </c:pt>
                </c:lvl>
              </c:multiLvlStrCache>
            </c:multiLvlStrRef>
          </c:cat>
          <c:val>
            <c:numRef>
              <c:f>Sheet3!$B$7:$I$7</c:f>
              <c:numCache>
                <c:formatCode>General</c:formatCode>
                <c:ptCount val="8"/>
                <c:pt idx="4">
                  <c:v>3</c:v>
                </c:pt>
                <c:pt idx="5">
                  <c:v>1</c:v>
                </c:pt>
              </c:numCache>
            </c:numRef>
          </c:val>
          <c:extLst>
            <c:ext xmlns:c16="http://schemas.microsoft.com/office/drawing/2014/chart" uri="{C3380CC4-5D6E-409C-BE32-E72D297353CC}">
              <c16:uniqueId val="{00000004-5C67-4D98-AEEA-2511379C3F0D}"/>
            </c:ext>
          </c:extLst>
        </c:ser>
        <c:ser>
          <c:idx val="5"/>
          <c:order val="5"/>
          <c:tx>
            <c:strRef>
              <c:f>Sheet3!$A$8</c:f>
              <c:strCache>
                <c:ptCount val="1"/>
                <c:pt idx="0">
                  <c:v>Indian(UAE)</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Sheet3!$B$1:$I$2</c:f>
              <c:multiLvlStrCache>
                <c:ptCount val="7"/>
                <c:lvl>
                  <c:pt idx="0">
                    <c:v>2017</c:v>
                  </c:pt>
                  <c:pt idx="1">
                    <c:v>2018</c:v>
                  </c:pt>
                  <c:pt idx="2">
                    <c:v>2019</c:v>
                  </c:pt>
                  <c:pt idx="3">
                    <c:v>2020</c:v>
                  </c:pt>
                  <c:pt idx="4">
                    <c:v>2021</c:v>
                  </c:pt>
                  <c:pt idx="5">
                    <c:v>2022</c:v>
                  </c:pt>
                  <c:pt idx="6">
                    <c:v>2023</c:v>
                  </c:pt>
                </c:lvl>
                <c:lvl>
                  <c:pt idx="0">
                    <c:v>No.of Students</c:v>
                  </c:pt>
                </c:lvl>
              </c:multiLvlStrCache>
            </c:multiLvlStrRef>
          </c:cat>
          <c:val>
            <c:numRef>
              <c:f>Sheet3!$B$8:$I$8</c:f>
              <c:numCache>
                <c:formatCode>General</c:formatCode>
                <c:ptCount val="8"/>
                <c:pt idx="5">
                  <c:v>1</c:v>
                </c:pt>
                <c:pt idx="6">
                  <c:v>1</c:v>
                </c:pt>
              </c:numCache>
            </c:numRef>
          </c:val>
          <c:extLst>
            <c:ext xmlns:c16="http://schemas.microsoft.com/office/drawing/2014/chart" uri="{C3380CC4-5D6E-409C-BE32-E72D297353CC}">
              <c16:uniqueId val="{00000005-5C67-4D98-AEEA-2511379C3F0D}"/>
            </c:ext>
          </c:extLst>
        </c:ser>
        <c:dLbls>
          <c:dLblPos val="inEnd"/>
          <c:showLegendKey val="0"/>
          <c:showVal val="1"/>
          <c:showCatName val="0"/>
          <c:showSerName val="0"/>
          <c:showPercent val="0"/>
          <c:showBubbleSize val="0"/>
        </c:dLbls>
        <c:gapWidth val="65"/>
        <c:axId val="403173648"/>
        <c:axId val="403169904"/>
      </c:barChart>
      <c:catAx>
        <c:axId val="4031736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03169904"/>
        <c:crosses val="autoZero"/>
        <c:auto val="1"/>
        <c:lblAlgn val="ctr"/>
        <c:lblOffset val="100"/>
        <c:noMultiLvlLbl val="0"/>
      </c:catAx>
      <c:valAx>
        <c:axId val="40316990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0317364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697517506118448E-2"/>
          <c:y val="0.11529876370685861"/>
          <c:w val="0.77456122538602512"/>
          <c:h val="0.8335175425906407"/>
        </c:manualLayout>
      </c:layout>
      <c:doughnutChart>
        <c:varyColors val="1"/>
        <c:ser>
          <c:idx val="0"/>
          <c:order val="0"/>
          <c:tx>
            <c:strRef>
              <c:f>Sheet2!$B$1</c:f>
              <c:strCache>
                <c:ptCount val="1"/>
                <c:pt idx="0">
                  <c:v>No of MoU</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CC-4CFD-A881-EA8DCA0576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CC-4CFD-A881-EA8DCA05763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CC-4CFD-A881-EA8DCA05763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CC-4CFD-A881-EA8DCA05763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BCC-4CFD-A881-EA8DCA05763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BCC-4CFD-A881-EA8DCA05763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BCC-4CFD-A881-EA8DCA057631}"/>
              </c:ext>
            </c:extLst>
          </c:dPt>
          <c:dLbls>
            <c:delete val="1"/>
          </c:dLbls>
          <c:cat>
            <c:strRef>
              <c:f>Sheet2!$A$2:$A$8</c:f>
              <c:strCache>
                <c:ptCount val="7"/>
                <c:pt idx="0">
                  <c:v>Australia</c:v>
                </c:pt>
                <c:pt idx="1">
                  <c:v>USA</c:v>
                </c:pt>
                <c:pt idx="2">
                  <c:v>Norway</c:v>
                </c:pt>
                <c:pt idx="3">
                  <c:v>U K </c:v>
                </c:pt>
                <c:pt idx="4">
                  <c:v>Japan</c:v>
                </c:pt>
                <c:pt idx="5">
                  <c:v>Germany </c:v>
                </c:pt>
                <c:pt idx="6">
                  <c:v>Belguim  </c:v>
                </c:pt>
              </c:strCache>
            </c:strRef>
          </c:cat>
          <c:val>
            <c:numRef>
              <c:f>Sheet2!$B$2:$B$8</c:f>
              <c:numCache>
                <c:formatCode>General</c:formatCode>
                <c:ptCount val="7"/>
                <c:pt idx="0">
                  <c:v>2</c:v>
                </c:pt>
                <c:pt idx="1">
                  <c:v>3</c:v>
                </c:pt>
                <c:pt idx="2">
                  <c:v>1</c:v>
                </c:pt>
                <c:pt idx="3">
                  <c:v>2</c:v>
                </c:pt>
                <c:pt idx="4">
                  <c:v>2</c:v>
                </c:pt>
                <c:pt idx="5">
                  <c:v>1</c:v>
                </c:pt>
                <c:pt idx="6">
                  <c:v>1</c:v>
                </c:pt>
              </c:numCache>
            </c:numRef>
          </c:val>
          <c:extLst>
            <c:ext xmlns:c16="http://schemas.microsoft.com/office/drawing/2014/chart" uri="{C3380CC4-5D6E-409C-BE32-E72D297353CC}">
              <c16:uniqueId val="{0000000E-ABCC-4CFD-A881-EA8DCA057631}"/>
            </c:ext>
          </c:extLst>
        </c:ser>
        <c:dLbls>
          <c:showLegendKey val="0"/>
          <c:showVal val="1"/>
          <c:showCatName val="1"/>
          <c:showSerName val="0"/>
          <c:showPercent val="0"/>
          <c:showBubbleSize val="0"/>
          <c:showLeaderLines val="1"/>
        </c:dLbls>
        <c:firstSliceAng val="0"/>
        <c:holeSize val="75"/>
      </c:doughnutChart>
      <c:spPr>
        <a:noFill/>
        <a:ln>
          <a:noFill/>
        </a:ln>
        <a:effectLst/>
      </c:spPr>
    </c:plotArea>
    <c:legend>
      <c:legendPos val="b"/>
      <c:layout>
        <c:manualLayout>
          <c:xMode val="edge"/>
          <c:yMode val="edge"/>
          <c:x val="0"/>
          <c:y val="0.82424823135927172"/>
          <c:w val="0.9098730811912521"/>
          <c:h val="0.1757517686407283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dLbls>
          <c:showLegendKey val="0"/>
          <c:showVal val="1"/>
          <c:showCatName val="0"/>
          <c:showSerName val="0"/>
          <c:showPercent val="0"/>
          <c:showBubbleSize val="0"/>
        </c:dLbls>
        <c:gapWidth val="150"/>
        <c:shape val="box"/>
        <c:axId val="1573583952"/>
        <c:axId val="1573586448"/>
        <c:axId val="0"/>
      </c:bar3DChart>
      <c:catAx>
        <c:axId val="15735839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3586448"/>
        <c:crosses val="autoZero"/>
        <c:auto val="1"/>
        <c:lblAlgn val="ctr"/>
        <c:lblOffset val="100"/>
        <c:noMultiLvlLbl val="0"/>
      </c:catAx>
      <c:valAx>
        <c:axId val="157358644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IN"/>
                  <a:t>No. of MoU’s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3583952"/>
        <c:crosses val="autoZero"/>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IN"/>
              <a:t>INTERNATIONAL STUDENTS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329890001935039E-2"/>
          <c:y val="0.14600184672206834"/>
          <c:w val="0.80489191214047218"/>
          <c:h val="0.61107422514013998"/>
        </c:manualLayout>
      </c:layout>
      <c:bar3DChart>
        <c:barDir val="col"/>
        <c:grouping val="standard"/>
        <c:varyColors val="0"/>
        <c:ser>
          <c:idx val="0"/>
          <c:order val="0"/>
          <c:tx>
            <c:strRef>
              <c:f>Sheet3!$A$3</c:f>
              <c:strCache>
                <c:ptCount val="1"/>
                <c:pt idx="0">
                  <c:v>Mozambique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delete val="1"/>
          </c:dLbls>
          <c:cat>
            <c:strRef>
              <c:f>Sheet3!$B$1:$H$2</c:f>
              <c:strCache>
                <c:ptCount val="7"/>
                <c:pt idx="0">
                  <c:v>2017</c:v>
                </c:pt>
                <c:pt idx="1">
                  <c:v>2018</c:v>
                </c:pt>
                <c:pt idx="2">
                  <c:v>2019</c:v>
                </c:pt>
                <c:pt idx="3">
                  <c:v>2020</c:v>
                </c:pt>
                <c:pt idx="4">
                  <c:v>2021</c:v>
                </c:pt>
                <c:pt idx="5">
                  <c:v>2022</c:v>
                </c:pt>
                <c:pt idx="6">
                  <c:v>2023</c:v>
                </c:pt>
              </c:strCache>
            </c:strRef>
          </c:cat>
          <c:val>
            <c:numRef>
              <c:f>Sheet3!$B$3:$H$3</c:f>
              <c:numCache>
                <c:formatCode>General</c:formatCode>
                <c:ptCount val="7"/>
                <c:pt idx="0">
                  <c:v>1</c:v>
                </c:pt>
              </c:numCache>
            </c:numRef>
          </c:val>
          <c:extLst>
            <c:ext xmlns:c16="http://schemas.microsoft.com/office/drawing/2014/chart" uri="{C3380CC4-5D6E-409C-BE32-E72D297353CC}">
              <c16:uniqueId val="{00000000-71CF-4369-9ABB-C1768DC13B42}"/>
            </c:ext>
          </c:extLst>
        </c:ser>
        <c:ser>
          <c:idx val="1"/>
          <c:order val="1"/>
          <c:tx>
            <c:strRef>
              <c:f>Sheet3!$A$4</c:f>
              <c:strCache>
                <c:ptCount val="1"/>
                <c:pt idx="0">
                  <c:v>Sri Lanka</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invertIfNegative val="0"/>
          <c:dLbls>
            <c:delete val="1"/>
          </c:dLbls>
          <c:cat>
            <c:strRef>
              <c:f>Sheet3!$B$1:$H$2</c:f>
              <c:strCache>
                <c:ptCount val="7"/>
                <c:pt idx="0">
                  <c:v>2017</c:v>
                </c:pt>
                <c:pt idx="1">
                  <c:v>2018</c:v>
                </c:pt>
                <c:pt idx="2">
                  <c:v>2019</c:v>
                </c:pt>
                <c:pt idx="3">
                  <c:v>2020</c:v>
                </c:pt>
                <c:pt idx="4">
                  <c:v>2021</c:v>
                </c:pt>
                <c:pt idx="5">
                  <c:v>2022</c:v>
                </c:pt>
                <c:pt idx="6">
                  <c:v>2023</c:v>
                </c:pt>
              </c:strCache>
            </c:strRef>
          </c:cat>
          <c:val>
            <c:numRef>
              <c:f>Sheet3!$B$4:$H$4</c:f>
              <c:numCache>
                <c:formatCode>General</c:formatCode>
                <c:ptCount val="7"/>
                <c:pt idx="2">
                  <c:v>2</c:v>
                </c:pt>
                <c:pt idx="3">
                  <c:v>3</c:v>
                </c:pt>
              </c:numCache>
            </c:numRef>
          </c:val>
          <c:extLst>
            <c:ext xmlns:c16="http://schemas.microsoft.com/office/drawing/2014/chart" uri="{C3380CC4-5D6E-409C-BE32-E72D297353CC}">
              <c16:uniqueId val="{00000001-71CF-4369-9ABB-C1768DC13B42}"/>
            </c:ext>
          </c:extLst>
        </c:ser>
        <c:ser>
          <c:idx val="2"/>
          <c:order val="2"/>
          <c:tx>
            <c:strRef>
              <c:f>Sheet3!$A$5</c:f>
              <c:strCache>
                <c:ptCount val="1"/>
                <c:pt idx="0">
                  <c:v>Bangladesh</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invertIfNegative val="0"/>
          <c:dLbls>
            <c:delete val="1"/>
          </c:dLbls>
          <c:cat>
            <c:strRef>
              <c:f>Sheet3!$B$1:$H$2</c:f>
              <c:strCache>
                <c:ptCount val="7"/>
                <c:pt idx="0">
                  <c:v>2017</c:v>
                </c:pt>
                <c:pt idx="1">
                  <c:v>2018</c:v>
                </c:pt>
                <c:pt idx="2">
                  <c:v>2019</c:v>
                </c:pt>
                <c:pt idx="3">
                  <c:v>2020</c:v>
                </c:pt>
                <c:pt idx="4">
                  <c:v>2021</c:v>
                </c:pt>
                <c:pt idx="5">
                  <c:v>2022</c:v>
                </c:pt>
                <c:pt idx="6">
                  <c:v>2023</c:v>
                </c:pt>
              </c:strCache>
            </c:strRef>
          </c:cat>
          <c:val>
            <c:numRef>
              <c:f>Sheet3!$B$5:$H$5</c:f>
              <c:numCache>
                <c:formatCode>General</c:formatCode>
                <c:ptCount val="7"/>
                <c:pt idx="3">
                  <c:v>5</c:v>
                </c:pt>
                <c:pt idx="4">
                  <c:v>3</c:v>
                </c:pt>
                <c:pt idx="5">
                  <c:v>3</c:v>
                </c:pt>
                <c:pt idx="6">
                  <c:v>5</c:v>
                </c:pt>
              </c:numCache>
            </c:numRef>
          </c:val>
          <c:extLst>
            <c:ext xmlns:c16="http://schemas.microsoft.com/office/drawing/2014/chart" uri="{C3380CC4-5D6E-409C-BE32-E72D297353CC}">
              <c16:uniqueId val="{00000002-71CF-4369-9ABB-C1768DC13B42}"/>
            </c:ext>
          </c:extLst>
        </c:ser>
        <c:ser>
          <c:idx val="3"/>
          <c:order val="3"/>
          <c:tx>
            <c:strRef>
              <c:f>Sheet3!$A$6</c:f>
              <c:strCache>
                <c:ptCount val="1"/>
                <c:pt idx="0">
                  <c:v>America</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invertIfNegative val="0"/>
          <c:dLbls>
            <c:delete val="1"/>
          </c:dLbls>
          <c:cat>
            <c:strRef>
              <c:f>Sheet3!$B$1:$H$2</c:f>
              <c:strCache>
                <c:ptCount val="7"/>
                <c:pt idx="0">
                  <c:v>2017</c:v>
                </c:pt>
                <c:pt idx="1">
                  <c:v>2018</c:v>
                </c:pt>
                <c:pt idx="2">
                  <c:v>2019</c:v>
                </c:pt>
                <c:pt idx="3">
                  <c:v>2020</c:v>
                </c:pt>
                <c:pt idx="4">
                  <c:v>2021</c:v>
                </c:pt>
                <c:pt idx="5">
                  <c:v>2022</c:v>
                </c:pt>
                <c:pt idx="6">
                  <c:v>2023</c:v>
                </c:pt>
              </c:strCache>
            </c:strRef>
          </c:cat>
          <c:val>
            <c:numRef>
              <c:f>Sheet3!$B$6:$H$6</c:f>
              <c:numCache>
                <c:formatCode>General</c:formatCode>
                <c:ptCount val="7"/>
                <c:pt idx="4">
                  <c:v>3</c:v>
                </c:pt>
                <c:pt idx="5">
                  <c:v>2</c:v>
                </c:pt>
                <c:pt idx="6">
                  <c:v>1</c:v>
                </c:pt>
              </c:numCache>
            </c:numRef>
          </c:val>
          <c:extLst>
            <c:ext xmlns:c16="http://schemas.microsoft.com/office/drawing/2014/chart" uri="{C3380CC4-5D6E-409C-BE32-E72D297353CC}">
              <c16:uniqueId val="{00000003-71CF-4369-9ABB-C1768DC13B42}"/>
            </c:ext>
          </c:extLst>
        </c:ser>
        <c:ser>
          <c:idx val="4"/>
          <c:order val="4"/>
          <c:tx>
            <c:strRef>
              <c:f>Sheet3!$A$7</c:f>
              <c:strCache>
                <c:ptCount val="1"/>
                <c:pt idx="0">
                  <c:v>Nepal</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invertIfNegative val="0"/>
          <c:dLbls>
            <c:delete val="1"/>
          </c:dLbls>
          <c:cat>
            <c:strRef>
              <c:f>Sheet3!$B$1:$H$2</c:f>
              <c:strCache>
                <c:ptCount val="7"/>
                <c:pt idx="0">
                  <c:v>2017</c:v>
                </c:pt>
                <c:pt idx="1">
                  <c:v>2018</c:v>
                </c:pt>
                <c:pt idx="2">
                  <c:v>2019</c:v>
                </c:pt>
                <c:pt idx="3">
                  <c:v>2020</c:v>
                </c:pt>
                <c:pt idx="4">
                  <c:v>2021</c:v>
                </c:pt>
                <c:pt idx="5">
                  <c:v>2022</c:v>
                </c:pt>
                <c:pt idx="6">
                  <c:v>2023</c:v>
                </c:pt>
              </c:strCache>
            </c:strRef>
          </c:cat>
          <c:val>
            <c:numRef>
              <c:f>Sheet3!$B$7:$H$7</c:f>
              <c:numCache>
                <c:formatCode>General</c:formatCode>
                <c:ptCount val="7"/>
                <c:pt idx="4">
                  <c:v>3</c:v>
                </c:pt>
                <c:pt idx="5">
                  <c:v>1</c:v>
                </c:pt>
              </c:numCache>
            </c:numRef>
          </c:val>
          <c:extLst>
            <c:ext xmlns:c16="http://schemas.microsoft.com/office/drawing/2014/chart" uri="{C3380CC4-5D6E-409C-BE32-E72D297353CC}">
              <c16:uniqueId val="{00000004-71CF-4369-9ABB-C1768DC13B42}"/>
            </c:ext>
          </c:extLst>
        </c:ser>
        <c:ser>
          <c:idx val="5"/>
          <c:order val="5"/>
          <c:tx>
            <c:strRef>
              <c:f>Sheet3!$A$8</c:f>
              <c:strCache>
                <c:ptCount val="1"/>
                <c:pt idx="0">
                  <c:v>Indian(UAE)</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sp3d/>
          </c:spPr>
          <c:invertIfNegative val="0"/>
          <c:dLbls>
            <c:delete val="1"/>
          </c:dLbls>
          <c:cat>
            <c:strRef>
              <c:f>Sheet3!$B$1:$H$2</c:f>
              <c:strCache>
                <c:ptCount val="7"/>
                <c:pt idx="0">
                  <c:v>2017</c:v>
                </c:pt>
                <c:pt idx="1">
                  <c:v>2018</c:v>
                </c:pt>
                <c:pt idx="2">
                  <c:v>2019</c:v>
                </c:pt>
                <c:pt idx="3">
                  <c:v>2020</c:v>
                </c:pt>
                <c:pt idx="4">
                  <c:v>2021</c:v>
                </c:pt>
                <c:pt idx="5">
                  <c:v>2022</c:v>
                </c:pt>
                <c:pt idx="6">
                  <c:v>2023</c:v>
                </c:pt>
              </c:strCache>
            </c:strRef>
          </c:cat>
          <c:val>
            <c:numRef>
              <c:f>Sheet3!$B$8:$H$8</c:f>
              <c:numCache>
                <c:formatCode>General</c:formatCode>
                <c:ptCount val="7"/>
                <c:pt idx="5">
                  <c:v>1</c:v>
                </c:pt>
                <c:pt idx="6">
                  <c:v>1</c:v>
                </c:pt>
              </c:numCache>
            </c:numRef>
          </c:val>
          <c:extLst>
            <c:ext xmlns:c16="http://schemas.microsoft.com/office/drawing/2014/chart" uri="{C3380CC4-5D6E-409C-BE32-E72D297353CC}">
              <c16:uniqueId val="{00000005-71CF-4369-9ABB-C1768DC13B42}"/>
            </c:ext>
          </c:extLst>
        </c:ser>
        <c:dLbls>
          <c:showLegendKey val="0"/>
          <c:showVal val="1"/>
          <c:showCatName val="0"/>
          <c:showSerName val="0"/>
          <c:showPercent val="0"/>
          <c:showBubbleSize val="0"/>
        </c:dLbls>
        <c:gapWidth val="150"/>
        <c:shape val="box"/>
        <c:axId val="1380438416"/>
        <c:axId val="1380440496"/>
        <c:axId val="1898016527"/>
      </c:bar3DChart>
      <c:catAx>
        <c:axId val="138043841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IN"/>
                  <a:t>Year  of Admission </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380440496"/>
        <c:crosses val="autoZero"/>
        <c:auto val="1"/>
        <c:lblAlgn val="ctr"/>
        <c:lblOffset val="100"/>
        <c:noMultiLvlLbl val="0"/>
      </c:catAx>
      <c:valAx>
        <c:axId val="138044049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IN"/>
                  <a:t>No.of Students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380438416"/>
        <c:crosses val="autoZero"/>
        <c:crossBetween val="between"/>
      </c:valAx>
      <c:serAx>
        <c:axId val="1898016527"/>
        <c:scaling>
          <c:orientation val="minMax"/>
        </c:scaling>
        <c:delete val="1"/>
        <c:axPos val="b"/>
        <c:majorTickMark val="none"/>
        <c:minorTickMark val="none"/>
        <c:tickLblPos val="nextTo"/>
        <c:crossAx val="1380440496"/>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Sheet2!$B$1</c:f>
              <c:strCache>
                <c:ptCount val="1"/>
                <c:pt idx="0">
                  <c:v>No of MoU</c:v>
                </c:pt>
              </c:strCache>
            </c:strRef>
          </c:tx>
          <c:spPr>
            <a:solidFill>
              <a:schemeClr val="accent2"/>
            </a:solidFill>
            <a:ln>
              <a:noFill/>
            </a:ln>
            <a:effectLst/>
            <a:sp3d/>
          </c:spPr>
          <c:invertIfNegative val="0"/>
          <c:dLbls>
            <c:delete val="1"/>
          </c:dLbls>
          <c:cat>
            <c:strRef>
              <c:f>Sheet2!$A$2:$A$8</c:f>
              <c:strCache>
                <c:ptCount val="7"/>
                <c:pt idx="0">
                  <c:v>Australia</c:v>
                </c:pt>
                <c:pt idx="1">
                  <c:v>USA</c:v>
                </c:pt>
                <c:pt idx="2">
                  <c:v>Norway</c:v>
                </c:pt>
                <c:pt idx="3">
                  <c:v>U K </c:v>
                </c:pt>
                <c:pt idx="4">
                  <c:v>Japan</c:v>
                </c:pt>
                <c:pt idx="5">
                  <c:v>Germany </c:v>
                </c:pt>
                <c:pt idx="6">
                  <c:v>Belgium </c:v>
                </c:pt>
              </c:strCache>
            </c:strRef>
          </c:cat>
          <c:val>
            <c:numRef>
              <c:f>Sheet2!$B$2:$B$8</c:f>
              <c:numCache>
                <c:formatCode>General</c:formatCode>
                <c:ptCount val="7"/>
                <c:pt idx="0">
                  <c:v>2</c:v>
                </c:pt>
                <c:pt idx="1">
                  <c:v>3</c:v>
                </c:pt>
                <c:pt idx="2">
                  <c:v>1</c:v>
                </c:pt>
                <c:pt idx="3">
                  <c:v>2</c:v>
                </c:pt>
                <c:pt idx="4">
                  <c:v>2</c:v>
                </c:pt>
                <c:pt idx="5">
                  <c:v>1</c:v>
                </c:pt>
                <c:pt idx="6">
                  <c:v>1</c:v>
                </c:pt>
              </c:numCache>
            </c:numRef>
          </c:val>
          <c:extLst>
            <c:ext xmlns:c16="http://schemas.microsoft.com/office/drawing/2014/chart" uri="{C3380CC4-5D6E-409C-BE32-E72D297353CC}">
              <c16:uniqueId val="{00000000-8F98-4A2E-ACA4-0EF0D9C2A403}"/>
            </c:ext>
          </c:extLst>
        </c:ser>
        <c:dLbls>
          <c:showLegendKey val="0"/>
          <c:showVal val="1"/>
          <c:showCatName val="0"/>
          <c:showSerName val="0"/>
          <c:showPercent val="0"/>
          <c:showBubbleSize val="0"/>
        </c:dLbls>
        <c:gapWidth val="150"/>
        <c:shape val="box"/>
        <c:axId val="1573583952"/>
        <c:axId val="1573586448"/>
        <c:axId val="0"/>
      </c:bar3DChart>
      <c:catAx>
        <c:axId val="1573583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3586448"/>
        <c:crosses val="autoZero"/>
        <c:auto val="1"/>
        <c:lblAlgn val="ctr"/>
        <c:lblOffset val="100"/>
        <c:noMultiLvlLbl val="0"/>
      </c:catAx>
      <c:valAx>
        <c:axId val="157358644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No. of MoU’s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3583952"/>
        <c:crosses val="autoZero"/>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07A70-3A91-4945-8DBA-5BFAEAC9DA2E}" type="datetimeFigureOut">
              <a:rPr lang="en-IN" smtClean="0"/>
              <a:t>20-08-2024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C8EE3-2FA0-4D53-9065-CD86907CD076}" type="slidenum">
              <a:rPr lang="en-IN" smtClean="0"/>
              <a:t>‹#›</a:t>
            </a:fld>
            <a:endParaRPr lang="en-IN"/>
          </a:p>
        </p:txBody>
      </p:sp>
    </p:spTree>
    <p:extLst>
      <p:ext uri="{BB962C8B-B14F-4D97-AF65-F5344CB8AC3E}">
        <p14:creationId xmlns:p14="http://schemas.microsoft.com/office/powerpoint/2010/main" val="656858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48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8527-A10D-9BD2-7DCC-BA2E38966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BA67801-B3F5-E34C-FDAD-09E95AF77D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DD93AAF-295A-1A2F-ED58-993AD3CC1AAD}"/>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5" name="Footer Placeholder 4">
            <a:extLst>
              <a:ext uri="{FF2B5EF4-FFF2-40B4-BE49-F238E27FC236}">
                <a16:creationId xmlns:a16="http://schemas.microsoft.com/office/drawing/2014/main" id="{5D9434FF-150B-B889-A497-BC838AF9717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AA1B5BF-1B16-9370-252D-4D7BA4654C8D}"/>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188946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2D5B-A61D-1B0B-1063-380AC3163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B543956-C4C9-8C6E-D241-0DAE13F78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8E8ABDA-FBB5-9951-4FA6-683611245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394275-6233-DD19-3B48-709A4822E8A0}"/>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6" name="Footer Placeholder 5">
            <a:extLst>
              <a:ext uri="{FF2B5EF4-FFF2-40B4-BE49-F238E27FC236}">
                <a16:creationId xmlns:a16="http://schemas.microsoft.com/office/drawing/2014/main" id="{E3FF1816-6EC6-78E8-DFB6-733F77C8211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4E50FD3-C119-AAB7-4D84-CF1576DBCBA2}"/>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202533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C49-247F-2881-946C-AC8B019BD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7CF0B2E-AF0E-6A8E-9E63-CE8FF36FA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B9F2D31-50AA-9E6F-F343-CF93A3C5A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7F39D-A5E5-414C-0506-A0300AE6F7EA}"/>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6" name="Footer Placeholder 5">
            <a:extLst>
              <a:ext uri="{FF2B5EF4-FFF2-40B4-BE49-F238E27FC236}">
                <a16:creationId xmlns:a16="http://schemas.microsoft.com/office/drawing/2014/main" id="{DCCF2CB8-A169-0CAA-CC27-EC9970706A8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E9827BF-ABAF-831B-999A-AC208B56A106}"/>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150051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06B8-FCB4-A9BA-00EC-FA66CFD982D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037235E-74E1-0E94-99D2-97EE9533C8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1D2873-05EE-A876-F0D9-FAC0656DC147}"/>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5" name="Footer Placeholder 4">
            <a:extLst>
              <a:ext uri="{FF2B5EF4-FFF2-40B4-BE49-F238E27FC236}">
                <a16:creationId xmlns:a16="http://schemas.microsoft.com/office/drawing/2014/main" id="{DD44B449-BD2F-168A-677D-CD4A4F9DC4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0AE96E3-8384-33E1-3AE2-ABE6D0836AA7}"/>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98130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BCFB9-B35A-524E-0CE7-5401F2203A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2CDCC48-0A27-8D82-A9FE-FC04A9AA2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C5E1D63-6D2A-E20C-C39C-431CC66B69C9}"/>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5" name="Footer Placeholder 4">
            <a:extLst>
              <a:ext uri="{FF2B5EF4-FFF2-40B4-BE49-F238E27FC236}">
                <a16:creationId xmlns:a16="http://schemas.microsoft.com/office/drawing/2014/main" id="{B584305E-2FDB-87E7-2430-B6CB9BE5B5F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51ABF91-8821-7472-914A-B9715B96D01C}"/>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104729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A39FC-9021-E4BB-5DF2-90A514630D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6610254-60FB-F0BA-BDB0-B9E0CD368671}"/>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5" name="Footer Placeholder 4">
            <a:extLst>
              <a:ext uri="{FF2B5EF4-FFF2-40B4-BE49-F238E27FC236}">
                <a16:creationId xmlns:a16="http://schemas.microsoft.com/office/drawing/2014/main" id="{21840137-79DB-7044-1394-B912839B82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EF0845-252B-DE82-5B55-F53FC99F2F0D}"/>
              </a:ext>
            </a:extLst>
          </p:cNvPr>
          <p:cNvSpPr>
            <a:spLocks noGrp="1"/>
          </p:cNvSpPr>
          <p:nvPr>
            <p:ph type="sldNum" sz="quarter" idx="12"/>
          </p:nvPr>
        </p:nvSpPr>
        <p:spPr/>
        <p:txBody>
          <a:bodyPr/>
          <a:lstStyle/>
          <a:p>
            <a:fld id="{10547C59-D5D0-41F6-944B-C7C58B0E7660}" type="slidenum">
              <a:rPr lang="en-IN" smtClean="0"/>
              <a:t>‹#›</a:t>
            </a:fld>
            <a:endParaRPr lang="en-IN"/>
          </a:p>
        </p:txBody>
      </p:sp>
      <p:pic>
        <p:nvPicPr>
          <p:cNvPr id="7" name="Picture 6">
            <a:extLst>
              <a:ext uri="{FF2B5EF4-FFF2-40B4-BE49-F238E27FC236}">
                <a16:creationId xmlns:a16="http://schemas.microsoft.com/office/drawing/2014/main" id="{E52BA436-A3F3-7C21-8490-23A6AD708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393701" cy="1557531"/>
          </a:xfrm>
          <a:prstGeom prst="rect">
            <a:avLst/>
          </a:prstGeom>
        </p:spPr>
      </p:pic>
      <p:sp>
        <p:nvSpPr>
          <p:cNvPr id="8" name="Title 1">
            <a:extLst>
              <a:ext uri="{FF2B5EF4-FFF2-40B4-BE49-F238E27FC236}">
                <a16:creationId xmlns:a16="http://schemas.microsoft.com/office/drawing/2014/main" id="{1492EAD1-88C8-440B-2E33-036E9655A984}"/>
              </a:ext>
            </a:extLst>
          </p:cNvPr>
          <p:cNvSpPr>
            <a:spLocks noGrp="1"/>
          </p:cNvSpPr>
          <p:nvPr>
            <p:ph type="title" hasCustomPrompt="1"/>
          </p:nvPr>
        </p:nvSpPr>
        <p:spPr>
          <a:xfrm>
            <a:off x="628474" y="0"/>
            <a:ext cx="9995483" cy="1325563"/>
          </a:xfrm>
        </p:spPr>
        <p:txBody>
          <a:bodyPr>
            <a:normAutofit/>
          </a:bodyPr>
          <a:lstStyle>
            <a:lvl1pPr>
              <a:defRPr sz="3600" b="1">
                <a:solidFill>
                  <a:schemeClr val="accent1">
                    <a:lumMod val="50000"/>
                  </a:schemeClr>
                </a:solidFill>
              </a:defRPr>
            </a:lvl1pPr>
          </a:lstStyle>
          <a:p>
            <a:r>
              <a:rPr lang="en-US" dirty="0"/>
              <a:t>CLICK TO EDIT MASTER TITLE STYLE</a:t>
            </a:r>
            <a:endParaRPr lang="en-IN" dirty="0"/>
          </a:p>
        </p:txBody>
      </p:sp>
    </p:spTree>
    <p:extLst>
      <p:ext uri="{BB962C8B-B14F-4D97-AF65-F5344CB8AC3E}">
        <p14:creationId xmlns:p14="http://schemas.microsoft.com/office/powerpoint/2010/main" val="222351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C3A4-EFCC-6A2B-9604-3DB57F5A17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24E1240-D564-5301-F7C5-6A64F7C16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F3996-B3A7-2D82-ACF9-BC90927AA481}"/>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5" name="Footer Placeholder 4">
            <a:extLst>
              <a:ext uri="{FF2B5EF4-FFF2-40B4-BE49-F238E27FC236}">
                <a16:creationId xmlns:a16="http://schemas.microsoft.com/office/drawing/2014/main" id="{EA0A2113-5EBA-17A0-2FF0-CA3B5637F05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965BA4A-4A0F-E3E2-ABFA-77B666110985}"/>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58014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8102B7-505C-C78A-152B-E8083341E53D}"/>
              </a:ext>
            </a:extLst>
          </p:cNvPr>
          <p:cNvSpPr>
            <a:spLocks noGrp="1"/>
          </p:cNvSpPr>
          <p:nvPr>
            <p:ph sz="half" idx="1"/>
          </p:nvPr>
        </p:nvSpPr>
        <p:spPr>
          <a:xfrm>
            <a:off x="628476" y="1825625"/>
            <a:ext cx="9995482" cy="4351338"/>
          </a:xfrm>
        </p:spPr>
        <p:txBody>
          <a:bodyPr>
            <a:normAutofit/>
          </a:bodyPr>
          <a:lstStyle>
            <a:lvl1pPr>
              <a:lnSpc>
                <a:spcPct val="100000"/>
              </a:lnSpc>
              <a:defRPr sz="2000">
                <a:solidFill>
                  <a:schemeClr val="tx1">
                    <a:lumMod val="65000"/>
                    <a:lumOff val="35000"/>
                  </a:schemeClr>
                </a:solidFill>
              </a:defRPr>
            </a:lvl1pPr>
            <a:lvl2pPr>
              <a:lnSpc>
                <a:spcPct val="100000"/>
              </a:lnSpc>
              <a:defRPr sz="2000">
                <a:solidFill>
                  <a:schemeClr val="tx1">
                    <a:lumMod val="65000"/>
                    <a:lumOff val="35000"/>
                  </a:schemeClr>
                </a:solidFill>
              </a:defRPr>
            </a:lvl2pPr>
            <a:lvl3pPr>
              <a:lnSpc>
                <a:spcPct val="100000"/>
              </a:lnSpc>
              <a:defRPr sz="2000">
                <a:solidFill>
                  <a:schemeClr val="tx1">
                    <a:lumMod val="65000"/>
                    <a:lumOff val="35000"/>
                  </a:schemeClr>
                </a:solidFill>
              </a:defRPr>
            </a:lvl3pPr>
            <a:lvl4pPr>
              <a:lnSpc>
                <a:spcPct val="100000"/>
              </a:lnSpc>
              <a:defRPr sz="2000">
                <a:solidFill>
                  <a:schemeClr val="tx1">
                    <a:lumMod val="65000"/>
                    <a:lumOff val="35000"/>
                  </a:schemeClr>
                </a:solidFill>
              </a:defRPr>
            </a:lvl4pPr>
            <a:lvl5pPr>
              <a:lnSpc>
                <a:spcPct val="100000"/>
              </a:lnSpc>
              <a:defRPr sz="20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a:extLst>
              <a:ext uri="{FF2B5EF4-FFF2-40B4-BE49-F238E27FC236}">
                <a16:creationId xmlns:a16="http://schemas.microsoft.com/office/drawing/2014/main" id="{10697C85-5840-4242-010B-EE2E4D048973}"/>
              </a:ext>
            </a:extLst>
          </p:cNvPr>
          <p:cNvSpPr>
            <a:spLocks noGrp="1"/>
          </p:cNvSpPr>
          <p:nvPr>
            <p:ph type="dt" sz="half" idx="10"/>
          </p:nvPr>
        </p:nvSpPr>
        <p:spPr>
          <a:xfrm>
            <a:off x="628475" y="6356350"/>
            <a:ext cx="2223082" cy="365125"/>
          </a:xfrm>
        </p:spPr>
        <p:txBody>
          <a:bodyPr/>
          <a:lstStyle/>
          <a:p>
            <a:fld id="{BE1780AD-E2FF-43EB-BB7A-A0F618ABAB4A}" type="datetimeFigureOut">
              <a:rPr lang="en-IN" smtClean="0"/>
              <a:t>20-08-2024</a:t>
            </a:fld>
            <a:endParaRPr lang="en-IN"/>
          </a:p>
        </p:txBody>
      </p:sp>
      <p:sp>
        <p:nvSpPr>
          <p:cNvPr id="6" name="Footer Placeholder 5">
            <a:extLst>
              <a:ext uri="{FF2B5EF4-FFF2-40B4-BE49-F238E27FC236}">
                <a16:creationId xmlns:a16="http://schemas.microsoft.com/office/drawing/2014/main" id="{0A528C5F-DC2E-EA9D-8764-FB059C5254F5}"/>
              </a:ext>
            </a:extLst>
          </p:cNvPr>
          <p:cNvSpPr>
            <a:spLocks noGrp="1"/>
          </p:cNvSpPr>
          <p:nvPr>
            <p:ph type="ftr" sz="quarter" idx="11"/>
          </p:nvPr>
        </p:nvSpPr>
        <p:spPr>
          <a:xfrm>
            <a:off x="3308757" y="6356350"/>
            <a:ext cx="4114800" cy="365125"/>
          </a:xfrm>
        </p:spPr>
        <p:txBody>
          <a:bodyPr/>
          <a:lstStyle/>
          <a:p>
            <a:endParaRPr lang="en-IN"/>
          </a:p>
        </p:txBody>
      </p:sp>
      <p:sp>
        <p:nvSpPr>
          <p:cNvPr id="7" name="Slide Number Placeholder 6">
            <a:extLst>
              <a:ext uri="{FF2B5EF4-FFF2-40B4-BE49-F238E27FC236}">
                <a16:creationId xmlns:a16="http://schemas.microsoft.com/office/drawing/2014/main" id="{15D1CE81-CAF5-3EDB-D628-48BD43928E97}"/>
              </a:ext>
            </a:extLst>
          </p:cNvPr>
          <p:cNvSpPr>
            <a:spLocks noGrp="1"/>
          </p:cNvSpPr>
          <p:nvPr>
            <p:ph type="sldNum" sz="quarter" idx="12"/>
          </p:nvPr>
        </p:nvSpPr>
        <p:spPr>
          <a:xfrm>
            <a:off x="7880757" y="6356350"/>
            <a:ext cx="2743200" cy="365125"/>
          </a:xfrm>
        </p:spPr>
        <p:txBody>
          <a:bodyPr/>
          <a:lstStyle/>
          <a:p>
            <a:fld id="{10547C59-D5D0-41F6-944B-C7C58B0E7660}" type="slidenum">
              <a:rPr lang="en-IN" smtClean="0"/>
              <a:t>‹#›</a:t>
            </a:fld>
            <a:endParaRPr lang="en-IN"/>
          </a:p>
        </p:txBody>
      </p:sp>
      <p:pic>
        <p:nvPicPr>
          <p:cNvPr id="4" name="Picture 3">
            <a:extLst>
              <a:ext uri="{FF2B5EF4-FFF2-40B4-BE49-F238E27FC236}">
                <a16:creationId xmlns:a16="http://schemas.microsoft.com/office/drawing/2014/main" id="{E8DC308B-D3AE-6EDA-B904-3EAAA86AE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393701" cy="1557531"/>
          </a:xfrm>
          <a:prstGeom prst="rect">
            <a:avLst/>
          </a:prstGeom>
        </p:spPr>
      </p:pic>
      <p:sp>
        <p:nvSpPr>
          <p:cNvPr id="8" name="Title 1">
            <a:extLst>
              <a:ext uri="{FF2B5EF4-FFF2-40B4-BE49-F238E27FC236}">
                <a16:creationId xmlns:a16="http://schemas.microsoft.com/office/drawing/2014/main" id="{563240FD-3261-3704-9BD3-0B14CDC85624}"/>
              </a:ext>
            </a:extLst>
          </p:cNvPr>
          <p:cNvSpPr>
            <a:spLocks noGrp="1"/>
          </p:cNvSpPr>
          <p:nvPr>
            <p:ph type="title" hasCustomPrompt="1"/>
          </p:nvPr>
        </p:nvSpPr>
        <p:spPr>
          <a:xfrm>
            <a:off x="628474" y="0"/>
            <a:ext cx="9995483" cy="1325563"/>
          </a:xfrm>
        </p:spPr>
        <p:txBody>
          <a:bodyPr>
            <a:normAutofit/>
          </a:bodyPr>
          <a:lstStyle>
            <a:lvl1pPr>
              <a:defRPr sz="3600" b="1">
                <a:solidFill>
                  <a:schemeClr val="accent1">
                    <a:lumMod val="50000"/>
                  </a:schemeClr>
                </a:solidFill>
              </a:defRPr>
            </a:lvl1pPr>
          </a:lstStyle>
          <a:p>
            <a:r>
              <a:rPr lang="en-US" dirty="0"/>
              <a:t>CLICK TO EDIT MASTER TITLE STYLE</a:t>
            </a:r>
            <a:endParaRPr lang="en-IN" dirty="0"/>
          </a:p>
        </p:txBody>
      </p:sp>
    </p:spTree>
    <p:extLst>
      <p:ext uri="{BB962C8B-B14F-4D97-AF65-F5344CB8AC3E}">
        <p14:creationId xmlns:p14="http://schemas.microsoft.com/office/powerpoint/2010/main" val="402431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Date Placeholder 4">
            <a:extLst>
              <a:ext uri="{FF2B5EF4-FFF2-40B4-BE49-F238E27FC236}">
                <a16:creationId xmlns:a16="http://schemas.microsoft.com/office/drawing/2014/main" id="{D20A1042-2C2C-56E7-8914-4B8034F469C9}"/>
              </a:ext>
            </a:extLst>
          </p:cNvPr>
          <p:cNvSpPr>
            <a:spLocks noGrp="1"/>
          </p:cNvSpPr>
          <p:nvPr>
            <p:ph type="dt" sz="half" idx="10"/>
          </p:nvPr>
        </p:nvSpPr>
        <p:spPr>
          <a:xfrm>
            <a:off x="628475" y="6356350"/>
            <a:ext cx="2223082" cy="365125"/>
          </a:xfrm>
        </p:spPr>
        <p:txBody>
          <a:bodyPr/>
          <a:lstStyle/>
          <a:p>
            <a:fld id="{BE1780AD-E2FF-43EB-BB7A-A0F618ABAB4A}" type="datetimeFigureOut">
              <a:rPr lang="en-IN" smtClean="0"/>
              <a:t>20-08-2024</a:t>
            </a:fld>
            <a:endParaRPr lang="en-IN"/>
          </a:p>
        </p:txBody>
      </p:sp>
      <p:sp>
        <p:nvSpPr>
          <p:cNvPr id="13" name="Footer Placeholder 5">
            <a:extLst>
              <a:ext uri="{FF2B5EF4-FFF2-40B4-BE49-F238E27FC236}">
                <a16:creationId xmlns:a16="http://schemas.microsoft.com/office/drawing/2014/main" id="{F151045F-72C7-FD23-B1E1-A283CF7E493B}"/>
              </a:ext>
            </a:extLst>
          </p:cNvPr>
          <p:cNvSpPr>
            <a:spLocks noGrp="1"/>
          </p:cNvSpPr>
          <p:nvPr>
            <p:ph type="ftr" sz="quarter" idx="11"/>
          </p:nvPr>
        </p:nvSpPr>
        <p:spPr>
          <a:xfrm>
            <a:off x="3308757" y="6356350"/>
            <a:ext cx="4114800" cy="365125"/>
          </a:xfrm>
        </p:spPr>
        <p:txBody>
          <a:bodyPr/>
          <a:lstStyle/>
          <a:p>
            <a:endParaRPr lang="en-IN"/>
          </a:p>
        </p:txBody>
      </p:sp>
      <p:sp>
        <p:nvSpPr>
          <p:cNvPr id="14" name="Slide Number Placeholder 6">
            <a:extLst>
              <a:ext uri="{FF2B5EF4-FFF2-40B4-BE49-F238E27FC236}">
                <a16:creationId xmlns:a16="http://schemas.microsoft.com/office/drawing/2014/main" id="{FA3A83CC-6DB7-45C7-60DC-9CA68B5D57BC}"/>
              </a:ext>
            </a:extLst>
          </p:cNvPr>
          <p:cNvSpPr>
            <a:spLocks noGrp="1"/>
          </p:cNvSpPr>
          <p:nvPr>
            <p:ph type="sldNum" sz="quarter" idx="12"/>
          </p:nvPr>
        </p:nvSpPr>
        <p:spPr>
          <a:xfrm>
            <a:off x="7880757" y="6356350"/>
            <a:ext cx="2743200" cy="365125"/>
          </a:xfrm>
        </p:spPr>
        <p:txBody>
          <a:bodyPr/>
          <a:lstStyle/>
          <a:p>
            <a:fld id="{10547C59-D5D0-41F6-944B-C7C58B0E7660}" type="slidenum">
              <a:rPr lang="en-IN" smtClean="0"/>
              <a:t>‹#›</a:t>
            </a:fld>
            <a:endParaRPr lang="en-IN"/>
          </a:p>
        </p:txBody>
      </p:sp>
      <p:sp>
        <p:nvSpPr>
          <p:cNvPr id="15" name="Title 1">
            <a:extLst>
              <a:ext uri="{FF2B5EF4-FFF2-40B4-BE49-F238E27FC236}">
                <a16:creationId xmlns:a16="http://schemas.microsoft.com/office/drawing/2014/main" id="{945B7EB1-6AA9-48C8-DA33-8389B7ED00E7}"/>
              </a:ext>
            </a:extLst>
          </p:cNvPr>
          <p:cNvSpPr>
            <a:spLocks noGrp="1"/>
          </p:cNvSpPr>
          <p:nvPr>
            <p:ph type="title" hasCustomPrompt="1"/>
          </p:nvPr>
        </p:nvSpPr>
        <p:spPr>
          <a:xfrm>
            <a:off x="628474" y="365125"/>
            <a:ext cx="9995483" cy="1325563"/>
          </a:xfrm>
        </p:spPr>
        <p:txBody>
          <a:bodyPr>
            <a:normAutofit/>
          </a:bodyPr>
          <a:lstStyle>
            <a:lvl1pPr>
              <a:defRPr sz="3200">
                <a:solidFill>
                  <a:schemeClr val="accent2"/>
                </a:solidFill>
              </a:defRPr>
            </a:lvl1pPr>
          </a:lstStyle>
          <a:p>
            <a:r>
              <a:rPr lang="en-US" dirty="0"/>
              <a:t>CLICK TO EDIT MASTER TITLE STYLE</a:t>
            </a:r>
            <a:endParaRPr lang="en-IN" dirty="0"/>
          </a:p>
        </p:txBody>
      </p:sp>
      <p:sp>
        <p:nvSpPr>
          <p:cNvPr id="16" name="Content Placeholder 2">
            <a:extLst>
              <a:ext uri="{FF2B5EF4-FFF2-40B4-BE49-F238E27FC236}">
                <a16:creationId xmlns:a16="http://schemas.microsoft.com/office/drawing/2014/main" id="{0C228D16-4A6F-F647-B699-F27DFFFF4C50}"/>
              </a:ext>
            </a:extLst>
          </p:cNvPr>
          <p:cNvSpPr>
            <a:spLocks noGrp="1"/>
          </p:cNvSpPr>
          <p:nvPr>
            <p:ph sz="half" idx="1"/>
          </p:nvPr>
        </p:nvSpPr>
        <p:spPr>
          <a:xfrm>
            <a:off x="628476" y="1825625"/>
            <a:ext cx="9995482" cy="4351338"/>
          </a:xfrm>
        </p:spPr>
        <p:txBody>
          <a:bodyPr>
            <a:normAutofit/>
          </a:bodyPr>
          <a:lstStyle>
            <a:lvl1pPr>
              <a:lnSpc>
                <a:spcPct val="100000"/>
              </a:lnSpc>
              <a:defRPr sz="2000">
                <a:solidFill>
                  <a:schemeClr val="tx1">
                    <a:lumMod val="65000"/>
                    <a:lumOff val="35000"/>
                  </a:schemeClr>
                </a:solidFill>
              </a:defRPr>
            </a:lvl1pPr>
            <a:lvl2pPr>
              <a:lnSpc>
                <a:spcPct val="100000"/>
              </a:lnSpc>
              <a:defRPr sz="2000">
                <a:solidFill>
                  <a:schemeClr val="tx1">
                    <a:lumMod val="65000"/>
                    <a:lumOff val="35000"/>
                  </a:schemeClr>
                </a:solidFill>
              </a:defRPr>
            </a:lvl2pPr>
            <a:lvl3pPr>
              <a:lnSpc>
                <a:spcPct val="100000"/>
              </a:lnSpc>
              <a:defRPr sz="2000">
                <a:solidFill>
                  <a:schemeClr val="tx1">
                    <a:lumMod val="65000"/>
                    <a:lumOff val="35000"/>
                  </a:schemeClr>
                </a:solidFill>
              </a:defRPr>
            </a:lvl3pPr>
            <a:lvl4pPr>
              <a:lnSpc>
                <a:spcPct val="100000"/>
              </a:lnSpc>
              <a:defRPr sz="2000">
                <a:solidFill>
                  <a:schemeClr val="tx1">
                    <a:lumMod val="65000"/>
                    <a:lumOff val="35000"/>
                  </a:schemeClr>
                </a:solidFill>
              </a:defRPr>
            </a:lvl4pPr>
            <a:lvl5pPr>
              <a:lnSpc>
                <a:spcPct val="100000"/>
              </a:lnSpc>
              <a:defRPr sz="20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99042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BFE9A-EA6E-283C-DDDE-F83B8AA9E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393701" cy="1557531"/>
          </a:xfrm>
          <a:prstGeom prst="rect">
            <a:avLst/>
          </a:prstGeom>
        </p:spPr>
      </p:pic>
      <p:sp>
        <p:nvSpPr>
          <p:cNvPr id="10" name="Date Placeholder 4">
            <a:extLst>
              <a:ext uri="{FF2B5EF4-FFF2-40B4-BE49-F238E27FC236}">
                <a16:creationId xmlns:a16="http://schemas.microsoft.com/office/drawing/2014/main" id="{9CAA79AD-24B6-0599-328E-277A518FCC87}"/>
              </a:ext>
            </a:extLst>
          </p:cNvPr>
          <p:cNvSpPr>
            <a:spLocks noGrp="1"/>
          </p:cNvSpPr>
          <p:nvPr>
            <p:ph type="dt" sz="half" idx="10"/>
          </p:nvPr>
        </p:nvSpPr>
        <p:spPr>
          <a:xfrm>
            <a:off x="628475" y="6356350"/>
            <a:ext cx="2223082" cy="365125"/>
          </a:xfrm>
        </p:spPr>
        <p:txBody>
          <a:bodyPr/>
          <a:lstStyle/>
          <a:p>
            <a:fld id="{BE1780AD-E2FF-43EB-BB7A-A0F618ABAB4A}" type="datetimeFigureOut">
              <a:rPr lang="en-IN" smtClean="0"/>
              <a:t>20-08-2024</a:t>
            </a:fld>
            <a:endParaRPr lang="en-IN"/>
          </a:p>
        </p:txBody>
      </p:sp>
      <p:sp>
        <p:nvSpPr>
          <p:cNvPr id="11" name="Footer Placeholder 5">
            <a:extLst>
              <a:ext uri="{FF2B5EF4-FFF2-40B4-BE49-F238E27FC236}">
                <a16:creationId xmlns:a16="http://schemas.microsoft.com/office/drawing/2014/main" id="{F27618AB-046D-B26B-C9EF-2B459155A991}"/>
              </a:ext>
            </a:extLst>
          </p:cNvPr>
          <p:cNvSpPr>
            <a:spLocks noGrp="1"/>
          </p:cNvSpPr>
          <p:nvPr>
            <p:ph type="ftr" sz="quarter" idx="11"/>
          </p:nvPr>
        </p:nvSpPr>
        <p:spPr>
          <a:xfrm>
            <a:off x="3308757" y="6356350"/>
            <a:ext cx="4114800" cy="365125"/>
          </a:xfrm>
        </p:spPr>
        <p:txBody>
          <a:bodyPr/>
          <a:lstStyle/>
          <a:p>
            <a:endParaRPr lang="en-IN"/>
          </a:p>
        </p:txBody>
      </p:sp>
      <p:sp>
        <p:nvSpPr>
          <p:cNvPr id="12" name="Slide Number Placeholder 6">
            <a:extLst>
              <a:ext uri="{FF2B5EF4-FFF2-40B4-BE49-F238E27FC236}">
                <a16:creationId xmlns:a16="http://schemas.microsoft.com/office/drawing/2014/main" id="{6B56EC59-A809-BE5D-B0D5-5936FD288CD6}"/>
              </a:ext>
            </a:extLst>
          </p:cNvPr>
          <p:cNvSpPr>
            <a:spLocks noGrp="1"/>
          </p:cNvSpPr>
          <p:nvPr>
            <p:ph type="sldNum" sz="quarter" idx="12"/>
          </p:nvPr>
        </p:nvSpPr>
        <p:spPr>
          <a:xfrm>
            <a:off x="7880757" y="6356350"/>
            <a:ext cx="2743200" cy="365125"/>
          </a:xfrm>
        </p:spPr>
        <p:txBody>
          <a:bodyPr/>
          <a:lstStyle/>
          <a:p>
            <a:fld id="{10547C59-D5D0-41F6-944B-C7C58B0E7660}" type="slidenum">
              <a:rPr lang="en-IN" smtClean="0"/>
              <a:t>‹#›</a:t>
            </a:fld>
            <a:endParaRPr lang="en-IN"/>
          </a:p>
        </p:txBody>
      </p:sp>
      <p:sp>
        <p:nvSpPr>
          <p:cNvPr id="13" name="Title 1">
            <a:extLst>
              <a:ext uri="{FF2B5EF4-FFF2-40B4-BE49-F238E27FC236}">
                <a16:creationId xmlns:a16="http://schemas.microsoft.com/office/drawing/2014/main" id="{FAD52A66-1296-E979-C266-DB230693B229}"/>
              </a:ext>
            </a:extLst>
          </p:cNvPr>
          <p:cNvSpPr>
            <a:spLocks noGrp="1"/>
          </p:cNvSpPr>
          <p:nvPr>
            <p:ph type="title" hasCustomPrompt="1"/>
          </p:nvPr>
        </p:nvSpPr>
        <p:spPr>
          <a:xfrm>
            <a:off x="628474" y="0"/>
            <a:ext cx="9995483" cy="1325563"/>
          </a:xfrm>
        </p:spPr>
        <p:txBody>
          <a:bodyPr>
            <a:normAutofit/>
          </a:bodyPr>
          <a:lstStyle>
            <a:lvl1pPr>
              <a:defRPr sz="3600" b="1">
                <a:solidFill>
                  <a:schemeClr val="accent1">
                    <a:lumMod val="50000"/>
                  </a:schemeClr>
                </a:solidFill>
              </a:defRPr>
            </a:lvl1pPr>
          </a:lstStyle>
          <a:p>
            <a:r>
              <a:rPr lang="en-US" dirty="0"/>
              <a:t>CLICK TO EDIT MASTER TITLE STYLE</a:t>
            </a:r>
            <a:endParaRPr lang="en-IN" dirty="0"/>
          </a:p>
        </p:txBody>
      </p:sp>
      <p:sp>
        <p:nvSpPr>
          <p:cNvPr id="14" name="Content Placeholder 2">
            <a:extLst>
              <a:ext uri="{FF2B5EF4-FFF2-40B4-BE49-F238E27FC236}">
                <a16:creationId xmlns:a16="http://schemas.microsoft.com/office/drawing/2014/main" id="{EF6343BF-30CA-971F-E93A-5B7472AE0657}"/>
              </a:ext>
            </a:extLst>
          </p:cNvPr>
          <p:cNvSpPr>
            <a:spLocks noGrp="1"/>
          </p:cNvSpPr>
          <p:nvPr>
            <p:ph sz="half" idx="1"/>
          </p:nvPr>
        </p:nvSpPr>
        <p:spPr>
          <a:xfrm>
            <a:off x="628476" y="1825625"/>
            <a:ext cx="9995482" cy="4351338"/>
          </a:xfrm>
        </p:spPr>
        <p:txBody>
          <a:bodyPr>
            <a:normAutofit/>
          </a:bodyPr>
          <a:lstStyle>
            <a:lvl1pPr>
              <a:lnSpc>
                <a:spcPct val="100000"/>
              </a:lnSpc>
              <a:defRPr sz="2000">
                <a:solidFill>
                  <a:schemeClr val="tx1">
                    <a:lumMod val="65000"/>
                    <a:lumOff val="35000"/>
                  </a:schemeClr>
                </a:solidFill>
              </a:defRPr>
            </a:lvl1pPr>
            <a:lvl2pPr>
              <a:lnSpc>
                <a:spcPct val="100000"/>
              </a:lnSpc>
              <a:defRPr sz="2000">
                <a:solidFill>
                  <a:schemeClr val="tx1">
                    <a:lumMod val="65000"/>
                    <a:lumOff val="35000"/>
                  </a:schemeClr>
                </a:solidFill>
              </a:defRPr>
            </a:lvl2pPr>
            <a:lvl3pPr>
              <a:lnSpc>
                <a:spcPct val="100000"/>
              </a:lnSpc>
              <a:defRPr sz="2000">
                <a:solidFill>
                  <a:schemeClr val="tx1">
                    <a:lumMod val="65000"/>
                    <a:lumOff val="35000"/>
                  </a:schemeClr>
                </a:solidFill>
              </a:defRPr>
            </a:lvl3pPr>
            <a:lvl4pPr>
              <a:lnSpc>
                <a:spcPct val="100000"/>
              </a:lnSpc>
              <a:defRPr sz="2000">
                <a:solidFill>
                  <a:schemeClr val="tx1">
                    <a:lumMod val="65000"/>
                    <a:lumOff val="35000"/>
                  </a:schemeClr>
                </a:solidFill>
              </a:defRPr>
            </a:lvl4pPr>
            <a:lvl5pPr>
              <a:lnSpc>
                <a:spcPct val="100000"/>
              </a:lnSpc>
              <a:defRPr sz="20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9259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A3EE2-8378-F22B-6D21-A9BB8BA79ED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6085812-AA90-A104-B669-79DD37047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58DB5-10E0-293D-C311-10B9E2941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F50C468-0270-EBFE-A610-760D5B2E5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7884F-B170-5493-3E02-CCA0D5C5EA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D681A05-58BB-E952-70DA-78518CC5FB74}"/>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8" name="Footer Placeholder 7">
            <a:extLst>
              <a:ext uri="{FF2B5EF4-FFF2-40B4-BE49-F238E27FC236}">
                <a16:creationId xmlns:a16="http://schemas.microsoft.com/office/drawing/2014/main" id="{2E1D453A-F242-B90E-6EDD-5BCD3451A4E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AE01D18-D364-64DF-3FDA-8386F14C98F6}"/>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428488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5F1563-C25B-0B4B-09C8-A49C8039A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393701" cy="1557531"/>
          </a:xfrm>
          <a:prstGeom prst="rect">
            <a:avLst/>
          </a:prstGeom>
        </p:spPr>
      </p:pic>
      <p:sp>
        <p:nvSpPr>
          <p:cNvPr id="3" name="Date Placeholder 2">
            <a:extLst>
              <a:ext uri="{FF2B5EF4-FFF2-40B4-BE49-F238E27FC236}">
                <a16:creationId xmlns:a16="http://schemas.microsoft.com/office/drawing/2014/main" id="{4D05E4D7-1259-894D-BE09-6A432319D284}"/>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4" name="Footer Placeholder 3">
            <a:extLst>
              <a:ext uri="{FF2B5EF4-FFF2-40B4-BE49-F238E27FC236}">
                <a16:creationId xmlns:a16="http://schemas.microsoft.com/office/drawing/2014/main" id="{827AC7E6-DE80-C6B4-0375-5CD7C98FB09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1C9AE6D-754B-D185-19F2-E9DA61DE6F0C}"/>
              </a:ext>
            </a:extLst>
          </p:cNvPr>
          <p:cNvSpPr>
            <a:spLocks noGrp="1"/>
          </p:cNvSpPr>
          <p:nvPr>
            <p:ph type="sldNum" sz="quarter" idx="12"/>
          </p:nvPr>
        </p:nvSpPr>
        <p:spPr/>
        <p:txBody>
          <a:bodyPr/>
          <a:lstStyle/>
          <a:p>
            <a:fld id="{10547C59-D5D0-41F6-944B-C7C58B0E7660}" type="slidenum">
              <a:rPr lang="en-IN" smtClean="0"/>
              <a:t>‹#›</a:t>
            </a:fld>
            <a:endParaRPr lang="en-IN"/>
          </a:p>
        </p:txBody>
      </p:sp>
      <p:sp>
        <p:nvSpPr>
          <p:cNvPr id="7" name="Title 1">
            <a:extLst>
              <a:ext uri="{FF2B5EF4-FFF2-40B4-BE49-F238E27FC236}">
                <a16:creationId xmlns:a16="http://schemas.microsoft.com/office/drawing/2014/main" id="{B933A444-1400-CF54-4E79-905F8E55DA66}"/>
              </a:ext>
            </a:extLst>
          </p:cNvPr>
          <p:cNvSpPr>
            <a:spLocks noGrp="1"/>
          </p:cNvSpPr>
          <p:nvPr>
            <p:ph type="title" hasCustomPrompt="1"/>
          </p:nvPr>
        </p:nvSpPr>
        <p:spPr>
          <a:xfrm>
            <a:off x="628474" y="0"/>
            <a:ext cx="9995483" cy="1325563"/>
          </a:xfrm>
        </p:spPr>
        <p:txBody>
          <a:bodyPr>
            <a:normAutofit/>
          </a:bodyPr>
          <a:lstStyle>
            <a:lvl1pPr>
              <a:defRPr sz="3600" b="1">
                <a:solidFill>
                  <a:schemeClr val="accent1">
                    <a:lumMod val="50000"/>
                  </a:schemeClr>
                </a:solidFill>
              </a:defRPr>
            </a:lvl1pPr>
          </a:lstStyle>
          <a:p>
            <a:r>
              <a:rPr lang="en-US" dirty="0"/>
              <a:t>CLICK TO EDIT MASTER TITLE STYLE</a:t>
            </a:r>
            <a:endParaRPr lang="en-IN" dirty="0"/>
          </a:p>
        </p:txBody>
      </p:sp>
    </p:spTree>
    <p:extLst>
      <p:ext uri="{BB962C8B-B14F-4D97-AF65-F5344CB8AC3E}">
        <p14:creationId xmlns:p14="http://schemas.microsoft.com/office/powerpoint/2010/main" val="428698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242653-93A1-E3A9-3380-1FD0BFD420AF}"/>
              </a:ext>
            </a:extLst>
          </p:cNvPr>
          <p:cNvSpPr>
            <a:spLocks noGrp="1"/>
          </p:cNvSpPr>
          <p:nvPr>
            <p:ph type="dt" sz="half" idx="10"/>
          </p:nvPr>
        </p:nvSpPr>
        <p:spPr/>
        <p:txBody>
          <a:bodyPr/>
          <a:lstStyle/>
          <a:p>
            <a:fld id="{BE1780AD-E2FF-43EB-BB7A-A0F618ABAB4A}" type="datetimeFigureOut">
              <a:rPr lang="en-IN" smtClean="0"/>
              <a:t>20-08-2024</a:t>
            </a:fld>
            <a:endParaRPr lang="en-IN"/>
          </a:p>
        </p:txBody>
      </p:sp>
      <p:sp>
        <p:nvSpPr>
          <p:cNvPr id="3" name="Footer Placeholder 2">
            <a:extLst>
              <a:ext uri="{FF2B5EF4-FFF2-40B4-BE49-F238E27FC236}">
                <a16:creationId xmlns:a16="http://schemas.microsoft.com/office/drawing/2014/main" id="{B5DBEB99-7148-F598-0564-EDCB7C13C36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AFD609-71F9-D15E-2268-1EFEA6ECAFBE}"/>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04866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43D18-06FE-8E2B-839C-8231989B0F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557EEB-9A6E-49E6-9CCC-632A82307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0F1ECFA-AB29-8C78-97D9-FF9EFB48B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780AD-E2FF-43EB-BB7A-A0F618ABAB4A}" type="datetimeFigureOut">
              <a:rPr lang="en-IN" smtClean="0"/>
              <a:t>20-08-2024</a:t>
            </a:fld>
            <a:endParaRPr lang="en-IN"/>
          </a:p>
        </p:txBody>
      </p:sp>
      <p:sp>
        <p:nvSpPr>
          <p:cNvPr id="5" name="Footer Placeholder 4">
            <a:extLst>
              <a:ext uri="{FF2B5EF4-FFF2-40B4-BE49-F238E27FC236}">
                <a16:creationId xmlns:a16="http://schemas.microsoft.com/office/drawing/2014/main" id="{DB8E523D-0A0B-D776-EF0F-CD3A3D881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73004ED-B60D-2808-04DF-C54478310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47C59-D5D0-41F6-944B-C7C58B0E7660}" type="slidenum">
              <a:rPr lang="en-IN" smtClean="0"/>
              <a:t>‹#›</a:t>
            </a:fld>
            <a:endParaRPr lang="en-IN"/>
          </a:p>
        </p:txBody>
      </p:sp>
    </p:spTree>
    <p:extLst>
      <p:ext uri="{BB962C8B-B14F-4D97-AF65-F5344CB8AC3E}">
        <p14:creationId xmlns:p14="http://schemas.microsoft.com/office/powerpoint/2010/main" val="246851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61"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nitc.ac.in/thematic-centres/centre-for-materials-characterization-cmc" TargetMode="External"/><Relationship Id="rId2" Type="http://schemas.openxmlformats.org/officeDocument/2006/relationships/hyperlink" Target="https://nitc.ac.in/thematic-centres/centre-for-computational-modelling-and-simulation-ccms" TargetMode="Externa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nitc.ac.in/thematic-centres/central-computer-centre-ccc"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mailto:ir@nitc.ac.in" TargetMode="External"/><Relationship Id="rId7" Type="http://schemas.openxmlformats.org/officeDocument/2006/relationships/image" Target="../media/image40.jpeg"/><Relationship Id="rId2" Type="http://schemas.openxmlformats.org/officeDocument/2006/relationships/hyperlink" Target="mailto:deaniacr@nitc.ac.in" TargetMode="Externa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hyperlink" Target="mailto:iacroffice@nitc.ac.in" TargetMode="External"/><Relationship Id="rId4" Type="http://schemas.openxmlformats.org/officeDocument/2006/relationships/hyperlink" Target="mailto:advisor.ir@nitc.ac.in" TargetMode="External"/><Relationship Id="rId9"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nitc.ac.in/department/department-of-education" TargetMode="External"/><Relationship Id="rId13" Type="http://schemas.openxmlformats.org/officeDocument/2006/relationships/hyperlink" Target="https://nitc.ac.in/department/mathematics" TargetMode="External"/><Relationship Id="rId3" Type="http://schemas.openxmlformats.org/officeDocument/2006/relationships/hyperlink" Target="https://nitc.ac.in/department/bioscience-and-engineering" TargetMode="External"/><Relationship Id="rId7" Type="http://schemas.openxmlformats.org/officeDocument/2006/relationships/hyperlink" Target="https://nitc.ac.in/department/computer-science-amp-engineering" TargetMode="External"/><Relationship Id="rId12" Type="http://schemas.openxmlformats.org/officeDocument/2006/relationships/hyperlink" Target="https://nitc.ac.in/department/materials-science-and-engineering" TargetMode="External"/><Relationship Id="rId2" Type="http://schemas.openxmlformats.org/officeDocument/2006/relationships/hyperlink" Target="https://nitc.ac.in/department/department-of-architecture-and-planning" TargetMode="External"/><Relationship Id="rId16" Type="http://schemas.openxmlformats.org/officeDocument/2006/relationships/hyperlink" Target="https://nitc.ac.in/department/physics" TargetMode="External"/><Relationship Id="rId1" Type="http://schemas.openxmlformats.org/officeDocument/2006/relationships/slideLayout" Target="../slideLayouts/slideLayout6.xml"/><Relationship Id="rId6" Type="http://schemas.openxmlformats.org/officeDocument/2006/relationships/hyperlink" Target="https://nitc.ac.in/department/civil-engineering" TargetMode="External"/><Relationship Id="rId11" Type="http://schemas.openxmlformats.org/officeDocument/2006/relationships/hyperlink" Target="https://nitc.ac.in/department/humanities-arts-and-social-sciences" TargetMode="External"/><Relationship Id="rId5" Type="http://schemas.openxmlformats.org/officeDocument/2006/relationships/hyperlink" Target="https://nitc.ac.in/department/chemistry" TargetMode="External"/><Relationship Id="rId15" Type="http://schemas.openxmlformats.org/officeDocument/2006/relationships/hyperlink" Target="https://nitc.ac.in/department/mechanical-engineering" TargetMode="External"/><Relationship Id="rId10" Type="http://schemas.openxmlformats.org/officeDocument/2006/relationships/hyperlink" Target="https://nitc.ac.in/department/electronics-amp-communication-engineering" TargetMode="External"/><Relationship Id="rId4" Type="http://schemas.openxmlformats.org/officeDocument/2006/relationships/hyperlink" Target="https://nitc.ac.in/department/chemical-engineering" TargetMode="External"/><Relationship Id="rId9" Type="http://schemas.openxmlformats.org/officeDocument/2006/relationships/hyperlink" Target="https://nitc.ac.in/department/electrical-engineering" TargetMode="External"/><Relationship Id="rId14" Type="http://schemas.openxmlformats.org/officeDocument/2006/relationships/hyperlink" Target="https://nitc.ac.in/department/management-studi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0B1C5B-3A70-1F64-DEA2-5F8DB342AE11}"/>
              </a:ext>
            </a:extLst>
          </p:cNvPr>
          <p:cNvSpPr txBox="1"/>
          <p:nvPr/>
        </p:nvSpPr>
        <p:spPr>
          <a:xfrm>
            <a:off x="9235537" y="3591911"/>
            <a:ext cx="2739646" cy="1815882"/>
          </a:xfrm>
          <a:prstGeom prst="rect">
            <a:avLst/>
          </a:prstGeom>
          <a:noFill/>
        </p:spPr>
        <p:txBody>
          <a:bodyPr wrap="square" rtlCol="0">
            <a:spAutoFit/>
          </a:bodyPr>
          <a:lstStyle/>
          <a:p>
            <a:r>
              <a:rPr lang="en-US" sz="2800" b="1" dirty="0">
                <a:solidFill>
                  <a:schemeClr val="tx1">
                    <a:lumMod val="75000"/>
                    <a:lumOff val="25000"/>
                  </a:schemeClr>
                </a:solidFill>
              </a:rPr>
              <a:t>NATIONAL INSTITUTE OF TECHNOLOGY CALICUT | INDIA</a:t>
            </a:r>
            <a:endParaRPr lang="en-IN" sz="2800" b="1" dirty="0">
              <a:solidFill>
                <a:schemeClr val="tx1">
                  <a:lumMod val="75000"/>
                  <a:lumOff val="25000"/>
                </a:schemeClr>
              </a:solidFill>
            </a:endParaRPr>
          </a:p>
        </p:txBody>
      </p:sp>
      <p:sp>
        <p:nvSpPr>
          <p:cNvPr id="2" name="Rectangle 1">
            <a:extLst>
              <a:ext uri="{FF2B5EF4-FFF2-40B4-BE49-F238E27FC236}">
                <a16:creationId xmlns:a16="http://schemas.microsoft.com/office/drawing/2014/main" id="{A5D37B41-58BC-3EB9-21F7-E1B298063610}"/>
              </a:ext>
            </a:extLst>
          </p:cNvPr>
          <p:cNvSpPr/>
          <p:nvPr/>
        </p:nvSpPr>
        <p:spPr>
          <a:xfrm>
            <a:off x="9013238" y="1142879"/>
            <a:ext cx="2571886" cy="2286121"/>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61A7F5C6-8010-CC79-0E1C-FE5C016860BE}"/>
              </a:ext>
            </a:extLst>
          </p:cNvPr>
          <p:cNvPicPr>
            <a:picLocks noChangeAspect="1"/>
          </p:cNvPicPr>
          <p:nvPr/>
        </p:nvPicPr>
        <p:blipFill>
          <a:blip r:embed="rId3">
            <a:extLst>
              <a:ext uri="{28A0092B-C50C-407E-A947-70E740481C1C}">
                <a14:useLocalDpi xmlns:a14="http://schemas.microsoft.com/office/drawing/2010/main" val="0"/>
              </a:ext>
            </a:extLst>
          </a:blip>
          <a:srcRect l="8231" r="8231"/>
          <a:stretch/>
        </p:blipFill>
        <p:spPr>
          <a:xfrm>
            <a:off x="-122155" y="0"/>
            <a:ext cx="9021058" cy="6858000"/>
          </a:xfrm>
          <a:prstGeom prst="rect">
            <a:avLst/>
          </a:prstGeom>
        </p:spPr>
      </p:pic>
    </p:spTree>
    <p:extLst>
      <p:ext uri="{BB962C8B-B14F-4D97-AF65-F5344CB8AC3E}">
        <p14:creationId xmlns:p14="http://schemas.microsoft.com/office/powerpoint/2010/main" val="280496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1659-4A6E-44BC-0BDF-01DAC6463AF2}"/>
              </a:ext>
            </a:extLst>
          </p:cNvPr>
          <p:cNvSpPr>
            <a:spLocks noGrp="1"/>
          </p:cNvSpPr>
          <p:nvPr>
            <p:ph type="title"/>
          </p:nvPr>
        </p:nvSpPr>
        <p:spPr>
          <a:xfrm>
            <a:off x="628476" y="18255"/>
            <a:ext cx="9995483" cy="1325563"/>
          </a:xfrm>
        </p:spPr>
        <p:txBody>
          <a:bodyPr/>
          <a:lstStyle/>
          <a:p>
            <a:r>
              <a:rPr lang="en-IN" sz="4000" dirty="0"/>
              <a:t>INTERDISCIPLINARY RESEARCH </a:t>
            </a:r>
            <a:br>
              <a:rPr lang="en-IN" dirty="0"/>
            </a:br>
            <a:r>
              <a:rPr lang="en-IN" sz="2200" dirty="0"/>
              <a:t>PROGRAMS/ AREAS/ THRUST AREAS OF RESEARCH</a:t>
            </a:r>
          </a:p>
        </p:txBody>
      </p:sp>
      <p:sp>
        <p:nvSpPr>
          <p:cNvPr id="3" name="Content Placeholder 2">
            <a:extLst>
              <a:ext uri="{FF2B5EF4-FFF2-40B4-BE49-F238E27FC236}">
                <a16:creationId xmlns:a16="http://schemas.microsoft.com/office/drawing/2014/main" id="{0CA69DFC-2614-B1EE-3447-FA185B626F1A}"/>
              </a:ext>
            </a:extLst>
          </p:cNvPr>
          <p:cNvSpPr>
            <a:spLocks noGrp="1"/>
          </p:cNvSpPr>
          <p:nvPr>
            <p:ph sz="half" idx="1"/>
          </p:nvPr>
        </p:nvSpPr>
        <p:spPr>
          <a:xfrm>
            <a:off x="1857176" y="1885332"/>
            <a:ext cx="3978062" cy="3971990"/>
          </a:xfrm>
        </p:spPr>
        <p:txBody>
          <a:bodyPr>
            <a:noAutofit/>
          </a:bodyPr>
          <a:lstStyle/>
          <a:p>
            <a:pPr marL="0" indent="0" algn="r">
              <a:lnSpc>
                <a:spcPct val="150000"/>
              </a:lnSpc>
              <a:spcBef>
                <a:spcPts val="5"/>
              </a:spcBef>
              <a:buNone/>
            </a:pPr>
            <a:r>
              <a:rPr lang="en-IN" sz="1600" b="1" kern="100" spc="-10" dirty="0">
                <a:solidFill>
                  <a:srgbClr val="006FC0"/>
                </a:solidFill>
                <a:effectLst/>
                <a:ea typeface="Cambria" panose="02040503050406030204" pitchFamily="18" charset="0"/>
                <a:cs typeface="Cambria" panose="02040503050406030204" pitchFamily="18" charset="0"/>
              </a:rPr>
              <a:t>Architecture</a:t>
            </a:r>
            <a:r>
              <a:rPr lang="en-IN" sz="1600" b="1" kern="100" spc="-30"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&amp;</a:t>
            </a:r>
            <a:r>
              <a:rPr lang="en-IN" sz="1600" b="1" kern="100" spc="15"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Planning</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gn="r">
              <a:lnSpc>
                <a:spcPct val="150000"/>
              </a:lnSpc>
              <a:spcBef>
                <a:spcPts val="395"/>
              </a:spcBef>
              <a:buClr>
                <a:srgbClr val="006FC0"/>
              </a:buClr>
              <a:buSzPts val="1100"/>
              <a:buNone/>
              <a:tabLst>
                <a:tab pos="480695" algn="l"/>
              </a:tabLst>
            </a:pPr>
            <a:r>
              <a:rPr lang="en-IN" sz="1600" b="1" kern="100" spc="0" dirty="0">
                <a:solidFill>
                  <a:srgbClr val="006FC0"/>
                </a:solidFill>
                <a:effectLst/>
                <a:ea typeface="Cambria" panose="02040503050406030204" pitchFamily="18" charset="0"/>
                <a:cs typeface="Cambria" panose="02040503050406030204" pitchFamily="18" charset="0"/>
              </a:rPr>
              <a:t>Chemical</a:t>
            </a:r>
            <a:r>
              <a:rPr lang="en-IN" sz="1600" b="1" kern="100" spc="-50"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Engineering</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gn="r">
              <a:lnSpc>
                <a:spcPct val="150000"/>
              </a:lnSpc>
              <a:spcBef>
                <a:spcPts val="200"/>
              </a:spcBef>
              <a:buClr>
                <a:srgbClr val="006FC0"/>
              </a:buClr>
              <a:buSzPts val="1100"/>
              <a:buNone/>
              <a:tabLst>
                <a:tab pos="480060" algn="l"/>
              </a:tabLst>
            </a:pPr>
            <a:r>
              <a:rPr lang="en-IN" sz="1600" b="1" kern="100" spc="-10" dirty="0">
                <a:solidFill>
                  <a:srgbClr val="006FC0"/>
                </a:solidFill>
                <a:effectLst/>
                <a:ea typeface="Cambria" panose="02040503050406030204" pitchFamily="18" charset="0"/>
                <a:cs typeface="Cambria" panose="02040503050406030204" pitchFamily="18" charset="0"/>
              </a:rPr>
              <a:t>Chemistry</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gn="r">
              <a:lnSpc>
                <a:spcPct val="150000"/>
              </a:lnSpc>
              <a:spcBef>
                <a:spcPts val="200"/>
              </a:spcBef>
              <a:buClr>
                <a:srgbClr val="006FC0"/>
              </a:buClr>
              <a:buSzPts val="1100"/>
              <a:buNone/>
              <a:tabLst>
                <a:tab pos="480695" algn="l"/>
              </a:tabLst>
            </a:pPr>
            <a:r>
              <a:rPr lang="en-IN" sz="1600" b="1" kern="100" spc="0" dirty="0">
                <a:solidFill>
                  <a:srgbClr val="006FC0"/>
                </a:solidFill>
                <a:effectLst/>
                <a:ea typeface="Cambria" panose="02040503050406030204" pitchFamily="18" charset="0"/>
                <a:cs typeface="Cambria" panose="02040503050406030204" pitchFamily="18" charset="0"/>
              </a:rPr>
              <a:t>Civil</a:t>
            </a:r>
            <a:r>
              <a:rPr lang="en-IN" sz="1600" b="1" kern="100" spc="-15"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Engineering</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gn="r">
              <a:lnSpc>
                <a:spcPct val="150000"/>
              </a:lnSpc>
              <a:spcBef>
                <a:spcPts val="5"/>
              </a:spcBef>
              <a:buClr>
                <a:srgbClr val="006FC0"/>
              </a:buClr>
              <a:buSzPts val="1100"/>
              <a:buNone/>
              <a:tabLst>
                <a:tab pos="480060" algn="l"/>
              </a:tabLst>
            </a:pPr>
            <a:r>
              <a:rPr lang="en-IN" sz="1600" b="1" kern="100" spc="-20" dirty="0">
                <a:solidFill>
                  <a:srgbClr val="006FC0"/>
                </a:solidFill>
                <a:effectLst/>
                <a:ea typeface="Cambria" panose="02040503050406030204" pitchFamily="18" charset="0"/>
                <a:cs typeface="Cambria" panose="02040503050406030204" pitchFamily="18" charset="0"/>
              </a:rPr>
              <a:t>Computer</a:t>
            </a:r>
            <a:r>
              <a:rPr lang="en-IN" sz="1600" b="1" kern="100" spc="-25"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Science</a:t>
            </a:r>
            <a:r>
              <a:rPr lang="en-IN" sz="1600" b="1" kern="100" spc="-55"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&amp;</a:t>
            </a:r>
            <a:r>
              <a:rPr lang="en-IN" sz="1600" b="1" kern="100" spc="30"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Engineering</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gn="r">
              <a:lnSpc>
                <a:spcPct val="150000"/>
              </a:lnSpc>
              <a:spcBef>
                <a:spcPts val="200"/>
              </a:spcBef>
              <a:buClr>
                <a:srgbClr val="006FC0"/>
              </a:buClr>
              <a:buSzPts val="1100"/>
              <a:buNone/>
              <a:tabLst>
                <a:tab pos="483870" algn="l"/>
              </a:tabLst>
            </a:pPr>
            <a:r>
              <a:rPr lang="en-IN" sz="1600" b="1" kern="100" spc="-25" dirty="0">
                <a:solidFill>
                  <a:srgbClr val="006FC0"/>
                </a:solidFill>
                <a:effectLst/>
                <a:ea typeface="Cambria" panose="02040503050406030204" pitchFamily="18" charset="0"/>
                <a:cs typeface="Cambria" panose="02040503050406030204" pitchFamily="18" charset="0"/>
              </a:rPr>
              <a:t>Electrical</a:t>
            </a:r>
            <a:r>
              <a:rPr lang="en-IN" sz="1600" b="1" kern="100" spc="0"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Engineering</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gn="r">
              <a:lnSpc>
                <a:spcPct val="150000"/>
              </a:lnSpc>
              <a:spcBef>
                <a:spcPts val="5"/>
              </a:spcBef>
              <a:buClr>
                <a:srgbClr val="006FC0"/>
              </a:buClr>
              <a:buSzPts val="1100"/>
              <a:buNone/>
              <a:tabLst>
                <a:tab pos="483235" algn="l"/>
              </a:tabLst>
            </a:pPr>
            <a:r>
              <a:rPr lang="en-IN" sz="1600" b="1" kern="100" spc="-30" dirty="0">
                <a:solidFill>
                  <a:srgbClr val="006FC0"/>
                </a:solidFill>
                <a:effectLst/>
                <a:ea typeface="Cambria" panose="02040503050406030204" pitchFamily="18" charset="0"/>
                <a:cs typeface="Cambria" panose="02040503050406030204" pitchFamily="18" charset="0"/>
              </a:rPr>
              <a:t>Electronics</a:t>
            </a:r>
            <a:r>
              <a:rPr lang="en-IN" sz="1600" b="1" kern="100" spc="5" dirty="0">
                <a:solidFill>
                  <a:srgbClr val="006FC0"/>
                </a:solidFill>
                <a:effectLst/>
                <a:ea typeface="Cambria" panose="02040503050406030204" pitchFamily="18" charset="0"/>
                <a:cs typeface="Cambria" panose="02040503050406030204" pitchFamily="18" charset="0"/>
              </a:rPr>
              <a:t> </a:t>
            </a:r>
            <a:r>
              <a:rPr lang="en-IN" sz="1600" b="1" kern="100" spc="-30" dirty="0">
                <a:solidFill>
                  <a:srgbClr val="006FC0"/>
                </a:solidFill>
                <a:effectLst/>
                <a:ea typeface="Cambria" panose="02040503050406030204" pitchFamily="18" charset="0"/>
                <a:cs typeface="Cambria" panose="02040503050406030204" pitchFamily="18" charset="0"/>
              </a:rPr>
              <a:t>&amp;</a:t>
            </a:r>
            <a:r>
              <a:rPr lang="en-IN" sz="1600" b="1" kern="100" spc="20" dirty="0">
                <a:solidFill>
                  <a:srgbClr val="006FC0"/>
                </a:solidFill>
                <a:effectLst/>
                <a:ea typeface="Cambria" panose="02040503050406030204" pitchFamily="18" charset="0"/>
                <a:cs typeface="Cambria" panose="02040503050406030204" pitchFamily="18" charset="0"/>
              </a:rPr>
              <a:t> </a:t>
            </a:r>
            <a:r>
              <a:rPr lang="en-IN" sz="1600" b="1" kern="100" spc="-30" dirty="0">
                <a:solidFill>
                  <a:srgbClr val="006FC0"/>
                </a:solidFill>
                <a:effectLst/>
                <a:ea typeface="Cambria" panose="02040503050406030204" pitchFamily="18" charset="0"/>
                <a:cs typeface="Cambria" panose="02040503050406030204" pitchFamily="18" charset="0"/>
              </a:rPr>
              <a:t>Communication</a:t>
            </a:r>
            <a:r>
              <a:rPr lang="en-IN" sz="1600" b="1" kern="100" spc="30" dirty="0">
                <a:solidFill>
                  <a:srgbClr val="006FC0"/>
                </a:solidFill>
                <a:effectLst/>
                <a:ea typeface="Cambria" panose="02040503050406030204" pitchFamily="18" charset="0"/>
                <a:cs typeface="Cambria" panose="02040503050406030204" pitchFamily="18" charset="0"/>
              </a:rPr>
              <a:t> </a:t>
            </a:r>
            <a:r>
              <a:rPr lang="en-IN" sz="1600" b="1" kern="100" spc="-30" dirty="0">
                <a:solidFill>
                  <a:srgbClr val="006FC0"/>
                </a:solidFill>
                <a:effectLst/>
                <a:ea typeface="Cambria" panose="02040503050406030204" pitchFamily="18" charset="0"/>
                <a:cs typeface="Cambria" panose="02040503050406030204" pitchFamily="18" charset="0"/>
              </a:rPr>
              <a:t>Engineering</a:t>
            </a:r>
            <a:endParaRPr lang="en-IN" sz="1600" b="1" kern="100" spc="0" dirty="0">
              <a:solidFill>
                <a:srgbClr val="2F5496"/>
              </a:solidFill>
              <a:effectLst/>
              <a:ea typeface="Cambria" panose="02040503050406030204" pitchFamily="18" charset="0"/>
              <a:cs typeface="Cambria" panose="02040503050406030204" pitchFamily="18" charset="0"/>
            </a:endParaRPr>
          </a:p>
        </p:txBody>
      </p:sp>
      <p:sp>
        <p:nvSpPr>
          <p:cNvPr id="4" name="TextBox 3">
            <a:extLst>
              <a:ext uri="{FF2B5EF4-FFF2-40B4-BE49-F238E27FC236}">
                <a16:creationId xmlns:a16="http://schemas.microsoft.com/office/drawing/2014/main" id="{798C0A25-F72B-50DC-DE18-7144C5AF262E}"/>
              </a:ext>
            </a:extLst>
          </p:cNvPr>
          <p:cNvSpPr txBox="1"/>
          <p:nvPr/>
        </p:nvSpPr>
        <p:spPr>
          <a:xfrm>
            <a:off x="6096000" y="1871519"/>
            <a:ext cx="5316717" cy="3180358"/>
          </a:xfrm>
          <a:prstGeom prst="rect">
            <a:avLst/>
          </a:prstGeom>
          <a:noFill/>
        </p:spPr>
        <p:txBody>
          <a:bodyPr wrap="square" rtlCol="0">
            <a:spAutoFit/>
          </a:bodyPr>
          <a:lstStyle/>
          <a:p>
            <a:pPr>
              <a:lnSpc>
                <a:spcPct val="150000"/>
              </a:lnSpc>
              <a:spcBef>
                <a:spcPts val="200"/>
              </a:spcBef>
              <a:buClr>
                <a:srgbClr val="006FC0"/>
              </a:buClr>
              <a:buSzPts val="1100"/>
              <a:tabLst>
                <a:tab pos="483870" algn="l"/>
              </a:tabLst>
            </a:pPr>
            <a:r>
              <a:rPr lang="en-IN" sz="1600" b="1" kern="100" spc="-10" dirty="0">
                <a:solidFill>
                  <a:srgbClr val="006FC0"/>
                </a:solidFill>
                <a:effectLst/>
                <a:ea typeface="Cambria" panose="02040503050406030204" pitchFamily="18" charset="0"/>
                <a:cs typeface="Cambria" panose="02040503050406030204" pitchFamily="18" charset="0"/>
              </a:rPr>
              <a:t>Mathematics</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nSpc>
                <a:spcPct val="150000"/>
              </a:lnSpc>
              <a:spcBef>
                <a:spcPts val="200"/>
              </a:spcBef>
              <a:buClr>
                <a:srgbClr val="006FC0"/>
              </a:buClr>
              <a:buSzPts val="1100"/>
              <a:buNone/>
              <a:tabLst>
                <a:tab pos="483870" algn="l"/>
              </a:tabLst>
            </a:pPr>
            <a:r>
              <a:rPr lang="en-IN" sz="1600" b="1" kern="100" spc="-25" dirty="0">
                <a:solidFill>
                  <a:srgbClr val="006FC0"/>
                </a:solidFill>
                <a:effectLst/>
                <a:ea typeface="Cambria" panose="02040503050406030204" pitchFamily="18" charset="0"/>
                <a:cs typeface="Cambria" panose="02040503050406030204" pitchFamily="18" charset="0"/>
              </a:rPr>
              <a:t>Mechanical</a:t>
            </a:r>
            <a:r>
              <a:rPr lang="en-IN" sz="1600" b="1" kern="100" spc="25"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Engineering</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nSpc>
                <a:spcPct val="150000"/>
              </a:lnSpc>
              <a:spcBef>
                <a:spcPts val="200"/>
              </a:spcBef>
              <a:buClr>
                <a:srgbClr val="006FC0"/>
              </a:buClr>
              <a:buSzPts val="1100"/>
              <a:buNone/>
              <a:tabLst>
                <a:tab pos="483870" algn="l"/>
              </a:tabLst>
            </a:pPr>
            <a:r>
              <a:rPr lang="en-IN" sz="1600" b="1" kern="100" spc="-10" dirty="0">
                <a:solidFill>
                  <a:srgbClr val="006FC0"/>
                </a:solidFill>
                <a:effectLst/>
                <a:ea typeface="Cambria" panose="02040503050406030204" pitchFamily="18" charset="0"/>
                <a:cs typeface="Cambria" panose="02040503050406030204" pitchFamily="18" charset="0"/>
              </a:rPr>
              <a:t>Physics</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nSpc>
                <a:spcPct val="150000"/>
              </a:lnSpc>
              <a:spcBef>
                <a:spcPts val="385"/>
              </a:spcBef>
              <a:buClr>
                <a:srgbClr val="006FC0"/>
              </a:buClr>
              <a:buSzPts val="1100"/>
              <a:buNone/>
              <a:tabLst>
                <a:tab pos="483235" algn="l"/>
              </a:tabLst>
            </a:pPr>
            <a:r>
              <a:rPr lang="en-IN" sz="1600" b="1" kern="100" spc="-10" dirty="0">
                <a:solidFill>
                  <a:srgbClr val="006FC0"/>
                </a:solidFill>
                <a:effectLst/>
                <a:ea typeface="Cambria" panose="02040503050406030204" pitchFamily="18" charset="0"/>
                <a:cs typeface="Cambria" panose="02040503050406030204" pitchFamily="18" charset="0"/>
              </a:rPr>
              <a:t>Department</a:t>
            </a:r>
            <a:r>
              <a:rPr lang="en-IN" sz="1600" b="1" kern="100" spc="-50"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Of</a:t>
            </a:r>
            <a:r>
              <a:rPr lang="en-IN" sz="1600" b="1" kern="100" spc="-50" dirty="0">
                <a:solidFill>
                  <a:srgbClr val="006FC0"/>
                </a:solidFill>
                <a:effectLst/>
                <a:ea typeface="Cambria" panose="02040503050406030204" pitchFamily="18" charset="0"/>
                <a:cs typeface="Cambria" panose="02040503050406030204" pitchFamily="18" charset="0"/>
              </a:rPr>
              <a:t> </a:t>
            </a:r>
            <a:r>
              <a:rPr lang="en-IN" sz="1600" b="1" kern="100" spc="-10" dirty="0">
                <a:solidFill>
                  <a:srgbClr val="006FC0"/>
                </a:solidFill>
                <a:effectLst/>
                <a:ea typeface="Cambria" panose="02040503050406030204" pitchFamily="18" charset="0"/>
                <a:cs typeface="Cambria" panose="02040503050406030204" pitchFamily="18" charset="0"/>
              </a:rPr>
              <a:t>Bioscience &amp; Engineering</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nSpc>
                <a:spcPct val="150000"/>
              </a:lnSpc>
              <a:spcBef>
                <a:spcPts val="200"/>
              </a:spcBef>
              <a:buClr>
                <a:srgbClr val="006FC0"/>
              </a:buClr>
              <a:buSzPts val="1100"/>
              <a:buNone/>
              <a:tabLst>
                <a:tab pos="482600" algn="l"/>
              </a:tabLst>
            </a:pPr>
            <a:r>
              <a:rPr lang="en-IN" sz="1600" b="1" kern="100" spc="-20" dirty="0">
                <a:solidFill>
                  <a:srgbClr val="006FC0"/>
                </a:solidFill>
                <a:effectLst/>
                <a:ea typeface="Cambria" panose="02040503050406030204" pitchFamily="18" charset="0"/>
                <a:cs typeface="Cambria" panose="02040503050406030204" pitchFamily="18" charset="0"/>
              </a:rPr>
              <a:t>Department</a:t>
            </a:r>
            <a:r>
              <a:rPr lang="en-IN" sz="1600" b="1" kern="100" spc="-25"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Of</a:t>
            </a:r>
            <a:r>
              <a:rPr lang="en-IN" sz="1600" b="1" kern="100" spc="-35"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Management Studies</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nSpc>
                <a:spcPct val="150000"/>
              </a:lnSpc>
              <a:spcBef>
                <a:spcPts val="200"/>
              </a:spcBef>
              <a:buClr>
                <a:srgbClr val="006FC0"/>
              </a:buClr>
              <a:buSzPts val="1100"/>
              <a:buNone/>
              <a:tabLst>
                <a:tab pos="482600" algn="l"/>
              </a:tabLst>
            </a:pPr>
            <a:r>
              <a:rPr lang="en-IN" sz="1600" b="1" kern="100" spc="-20" dirty="0">
                <a:solidFill>
                  <a:srgbClr val="006FC0"/>
                </a:solidFill>
                <a:effectLst/>
                <a:ea typeface="Cambria" panose="02040503050406030204" pitchFamily="18" charset="0"/>
                <a:cs typeface="Cambria" panose="02040503050406030204" pitchFamily="18" charset="0"/>
              </a:rPr>
              <a:t>Department</a:t>
            </a:r>
            <a:r>
              <a:rPr lang="en-IN" sz="1600" b="1" kern="100" spc="-35"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Humanities, Arts &amp; Social Sciences</a:t>
            </a:r>
            <a:endParaRPr lang="en-IN" sz="1600" b="1" kern="100" spc="0" dirty="0">
              <a:solidFill>
                <a:srgbClr val="2F5496"/>
              </a:solidFill>
              <a:effectLst/>
              <a:ea typeface="Cambria" panose="02040503050406030204" pitchFamily="18" charset="0"/>
              <a:cs typeface="Cambria" panose="02040503050406030204" pitchFamily="18" charset="0"/>
            </a:endParaRPr>
          </a:p>
          <a:p>
            <a:pPr marL="0" indent="0">
              <a:lnSpc>
                <a:spcPct val="150000"/>
              </a:lnSpc>
              <a:spcBef>
                <a:spcPts val="200"/>
              </a:spcBef>
              <a:buClr>
                <a:srgbClr val="006FC0"/>
              </a:buClr>
              <a:buSzPts val="1100"/>
              <a:buNone/>
              <a:tabLst>
                <a:tab pos="482600" algn="l"/>
              </a:tabLst>
            </a:pPr>
            <a:r>
              <a:rPr lang="en-IN" sz="1600" b="1" kern="100" spc="-20" dirty="0">
                <a:solidFill>
                  <a:srgbClr val="006FC0"/>
                </a:solidFill>
                <a:effectLst/>
                <a:ea typeface="Cambria" panose="02040503050406030204" pitchFamily="18" charset="0"/>
                <a:cs typeface="Cambria" panose="02040503050406030204" pitchFamily="18" charset="0"/>
              </a:rPr>
              <a:t>Department</a:t>
            </a:r>
            <a:r>
              <a:rPr lang="en-IN" sz="1600" b="1" kern="100" spc="5"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Of Materials</a:t>
            </a:r>
            <a:r>
              <a:rPr lang="en-IN" sz="1600" b="1" kern="100" spc="-10"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ffectLst/>
                <a:ea typeface="Cambria" panose="02040503050406030204" pitchFamily="18" charset="0"/>
                <a:cs typeface="Cambria" panose="02040503050406030204" pitchFamily="18" charset="0"/>
              </a:rPr>
              <a:t>Science</a:t>
            </a:r>
            <a:r>
              <a:rPr lang="en-IN" sz="1600" b="1" kern="100" spc="-55" dirty="0">
                <a:solidFill>
                  <a:srgbClr val="006FC0"/>
                </a:solidFill>
                <a:effectLst/>
                <a:ea typeface="Cambria" panose="02040503050406030204" pitchFamily="18" charset="0"/>
                <a:cs typeface="Cambria" panose="02040503050406030204" pitchFamily="18" charset="0"/>
              </a:rPr>
              <a:t> </a:t>
            </a:r>
            <a:r>
              <a:rPr lang="en-IN" sz="1600" b="1" kern="100" spc="-20" dirty="0">
                <a:solidFill>
                  <a:srgbClr val="006FC0"/>
                </a:solidFill>
                <a:ea typeface="Cambria" panose="02040503050406030204" pitchFamily="18" charset="0"/>
                <a:cs typeface="Cambria" panose="02040503050406030204" pitchFamily="18" charset="0"/>
              </a:rPr>
              <a:t>&amp; </a:t>
            </a:r>
            <a:r>
              <a:rPr lang="en-IN" sz="1600" b="1" kern="100" spc="-20" dirty="0">
                <a:solidFill>
                  <a:srgbClr val="006FC0"/>
                </a:solidFill>
                <a:effectLst/>
                <a:ea typeface="Cambria" panose="02040503050406030204" pitchFamily="18" charset="0"/>
                <a:cs typeface="Cambria" panose="02040503050406030204" pitchFamily="18" charset="0"/>
              </a:rPr>
              <a:t>Engineering</a:t>
            </a:r>
            <a:endParaRPr lang="en-IN" sz="1600" b="1" kern="100" spc="0" dirty="0">
              <a:solidFill>
                <a:srgbClr val="2F5496"/>
              </a:solidFill>
              <a:effectLst/>
              <a:ea typeface="Cambria" panose="02040503050406030204" pitchFamily="18" charset="0"/>
              <a:cs typeface="Cambria" panose="02040503050406030204" pitchFamily="18" charset="0"/>
            </a:endParaRPr>
          </a:p>
          <a:p>
            <a:endParaRPr lang="en-IN" sz="1600" dirty="0"/>
          </a:p>
        </p:txBody>
      </p:sp>
      <p:sp>
        <p:nvSpPr>
          <p:cNvPr id="7" name="TextBox 6">
            <a:extLst>
              <a:ext uri="{FF2B5EF4-FFF2-40B4-BE49-F238E27FC236}">
                <a16:creationId xmlns:a16="http://schemas.microsoft.com/office/drawing/2014/main" id="{9B44B662-95B3-6346-6290-2C387A855227}"/>
              </a:ext>
            </a:extLst>
          </p:cNvPr>
          <p:cNvSpPr txBox="1"/>
          <p:nvPr/>
        </p:nvSpPr>
        <p:spPr>
          <a:xfrm>
            <a:off x="1139845" y="1624403"/>
            <a:ext cx="9623173" cy="646331"/>
          </a:xfrm>
          <a:prstGeom prst="rect">
            <a:avLst/>
          </a:prstGeom>
          <a:noFill/>
        </p:spPr>
        <p:txBody>
          <a:bodyPr wrap="square" rtlCol="0">
            <a:spAutoFit/>
          </a:bodyPr>
          <a:lstStyle/>
          <a:p>
            <a:pPr algn="ctr"/>
            <a:r>
              <a:rPr lang="en-US" sz="1800" b="1" i="1" dirty="0">
                <a:effectLst/>
                <a:ea typeface="Cambria" panose="02040503050406030204" pitchFamily="18" charset="0"/>
                <a:cs typeface="Cambria" panose="02040503050406030204" pitchFamily="18" charset="0"/>
              </a:rPr>
              <a:t>The major areas of research and consultancy of various departments/schools are as </a:t>
            </a:r>
            <a:r>
              <a:rPr lang="en-US" sz="1800" b="1" i="1" spc="-10" dirty="0">
                <a:effectLst/>
                <a:ea typeface="Cambria" panose="02040503050406030204" pitchFamily="18" charset="0"/>
                <a:cs typeface="Cambria" panose="02040503050406030204" pitchFamily="18" charset="0"/>
              </a:rPr>
              <a:t>follows:</a:t>
            </a:r>
            <a:endParaRPr lang="en-IN" sz="1800" b="1" i="1" dirty="0">
              <a:effectLst/>
              <a:ea typeface="Cambria" panose="02040503050406030204" pitchFamily="18" charset="0"/>
              <a:cs typeface="Cambria" panose="02040503050406030204" pitchFamily="18" charset="0"/>
            </a:endParaRPr>
          </a:p>
          <a:p>
            <a:pPr algn="ctr"/>
            <a:endParaRPr lang="en-IN" dirty="0"/>
          </a:p>
        </p:txBody>
      </p:sp>
      <p:pic>
        <p:nvPicPr>
          <p:cNvPr id="11" name="Picture 10">
            <a:extLst>
              <a:ext uri="{FF2B5EF4-FFF2-40B4-BE49-F238E27FC236}">
                <a16:creationId xmlns:a16="http://schemas.microsoft.com/office/drawing/2014/main" id="{7E53359F-5419-F593-379C-9D531B1801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798243"/>
            <a:ext cx="3141170" cy="2059757"/>
          </a:xfrm>
          <a:prstGeom prst="rect">
            <a:avLst/>
          </a:prstGeom>
        </p:spPr>
      </p:pic>
      <p:pic>
        <p:nvPicPr>
          <p:cNvPr id="13" name="Picture 12">
            <a:extLst>
              <a:ext uri="{FF2B5EF4-FFF2-40B4-BE49-F238E27FC236}">
                <a16:creationId xmlns:a16="http://schemas.microsoft.com/office/drawing/2014/main" id="{5306CFA5-AF76-B5FD-0235-C3C9F4FE0A3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41170" y="4855859"/>
            <a:ext cx="2855369" cy="2041502"/>
          </a:xfrm>
          <a:prstGeom prst="rect">
            <a:avLst/>
          </a:prstGeom>
        </p:spPr>
      </p:pic>
      <p:pic>
        <p:nvPicPr>
          <p:cNvPr id="15" name="Picture 14">
            <a:extLst>
              <a:ext uri="{FF2B5EF4-FFF2-40B4-BE49-F238E27FC236}">
                <a16:creationId xmlns:a16="http://schemas.microsoft.com/office/drawing/2014/main" id="{D3E8FE23-1336-AB27-3E9F-24BC952C820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21895"/>
          <a:stretch/>
        </p:blipFill>
        <p:spPr>
          <a:xfrm>
            <a:off x="5996539" y="4855858"/>
            <a:ext cx="2540000" cy="2041497"/>
          </a:xfrm>
          <a:prstGeom prst="rect">
            <a:avLst/>
          </a:prstGeom>
        </p:spPr>
      </p:pic>
      <p:pic>
        <p:nvPicPr>
          <p:cNvPr id="17" name="Picture 16">
            <a:extLst>
              <a:ext uri="{FF2B5EF4-FFF2-40B4-BE49-F238E27FC236}">
                <a16:creationId xmlns:a16="http://schemas.microsoft.com/office/drawing/2014/main" id="{8A308D12-9BAF-B43A-39DB-F43763EFF64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8592"/>
          <a:stretch/>
        </p:blipFill>
        <p:spPr>
          <a:xfrm>
            <a:off x="8536538" y="4855856"/>
            <a:ext cx="3655461" cy="2041497"/>
          </a:xfrm>
          <a:prstGeom prst="rect">
            <a:avLst/>
          </a:prstGeom>
        </p:spPr>
      </p:pic>
      <p:sp>
        <p:nvSpPr>
          <p:cNvPr id="18" name="Rectangle 17">
            <a:extLst>
              <a:ext uri="{FF2B5EF4-FFF2-40B4-BE49-F238E27FC236}">
                <a16:creationId xmlns:a16="http://schemas.microsoft.com/office/drawing/2014/main" id="{44B31AB2-CEAD-990E-B34F-4A8FF88BC6FA}"/>
              </a:ext>
            </a:extLst>
          </p:cNvPr>
          <p:cNvSpPr/>
          <p:nvPr/>
        </p:nvSpPr>
        <p:spPr>
          <a:xfrm>
            <a:off x="0" y="4798243"/>
            <a:ext cx="12192000" cy="2165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5101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a:t>RESEARCH THRUST AREAS</a:t>
            </a:r>
          </a:p>
        </p:txBody>
      </p:sp>
      <p:sp>
        <p:nvSpPr>
          <p:cNvPr id="3" name="Content Placeholder 2"/>
          <p:cNvSpPr>
            <a:spLocks noGrp="1"/>
          </p:cNvSpPr>
          <p:nvPr>
            <p:ph sz="half" idx="1"/>
          </p:nvPr>
        </p:nvSpPr>
        <p:spPr>
          <a:xfrm>
            <a:off x="514176" y="1325562"/>
            <a:ext cx="7334424" cy="5151437"/>
          </a:xfrm>
        </p:spPr>
        <p:txBody>
          <a:bodyPr>
            <a:normAutofit/>
          </a:bodyPr>
          <a:lstStyle/>
          <a:p>
            <a:r>
              <a:rPr lang="en-US" b="1" dirty="0">
                <a:solidFill>
                  <a:schemeClr val="tx1">
                    <a:lumMod val="85000"/>
                    <a:lumOff val="15000"/>
                  </a:schemeClr>
                </a:solidFill>
              </a:rPr>
              <a:t>5G and Next Generation Communication Technologies</a:t>
            </a:r>
          </a:p>
          <a:p>
            <a:r>
              <a:rPr lang="en-IN" b="1" dirty="0">
                <a:solidFill>
                  <a:schemeClr val="tx1">
                    <a:lumMod val="85000"/>
                    <a:lumOff val="15000"/>
                  </a:schemeClr>
                </a:solidFill>
              </a:rPr>
              <a:t>Additive Manufacturing</a:t>
            </a:r>
          </a:p>
          <a:p>
            <a:r>
              <a:rPr lang="en-IN" b="1" dirty="0">
                <a:solidFill>
                  <a:schemeClr val="tx1">
                    <a:lumMod val="85000"/>
                    <a:lumOff val="15000"/>
                  </a:schemeClr>
                </a:solidFill>
              </a:rPr>
              <a:t>Artificial Intelligence</a:t>
            </a:r>
          </a:p>
          <a:p>
            <a:r>
              <a:rPr lang="en-IN" b="1" dirty="0">
                <a:solidFill>
                  <a:schemeClr val="tx1">
                    <a:lumMod val="85000"/>
                    <a:lumOff val="15000"/>
                  </a:schemeClr>
                </a:solidFill>
              </a:rPr>
              <a:t>Robotics</a:t>
            </a:r>
            <a:endParaRPr lang="en-IN" dirty="0">
              <a:solidFill>
                <a:schemeClr val="tx1">
                  <a:lumMod val="85000"/>
                  <a:lumOff val="15000"/>
                </a:schemeClr>
              </a:solidFill>
            </a:endParaRPr>
          </a:p>
          <a:p>
            <a:r>
              <a:rPr lang="en-IN" b="1" dirty="0">
                <a:solidFill>
                  <a:schemeClr val="tx1">
                    <a:lumMod val="85000"/>
                    <a:lumOff val="15000"/>
                  </a:schemeClr>
                </a:solidFill>
              </a:rPr>
              <a:t>Genetic Engineering</a:t>
            </a:r>
          </a:p>
          <a:p>
            <a:r>
              <a:rPr lang="en-IN" b="1" dirty="0">
                <a:solidFill>
                  <a:schemeClr val="tx1">
                    <a:lumMod val="85000"/>
                    <a:lumOff val="15000"/>
                  </a:schemeClr>
                </a:solidFill>
              </a:rPr>
              <a:t>Energy and Electrochemical Engineering</a:t>
            </a:r>
          </a:p>
          <a:p>
            <a:r>
              <a:rPr lang="en-IN" b="1" dirty="0">
                <a:solidFill>
                  <a:schemeClr val="tx1">
                    <a:lumMod val="85000"/>
                    <a:lumOff val="15000"/>
                  </a:schemeClr>
                </a:solidFill>
              </a:rPr>
              <a:t>Nanotechnology</a:t>
            </a:r>
          </a:p>
          <a:p>
            <a:r>
              <a:rPr lang="en-IN" b="1" dirty="0">
                <a:solidFill>
                  <a:schemeClr val="tx1">
                    <a:lumMod val="85000"/>
                    <a:lumOff val="15000"/>
                  </a:schemeClr>
                </a:solidFill>
              </a:rPr>
              <a:t>Waste Management</a:t>
            </a:r>
          </a:p>
          <a:p>
            <a:r>
              <a:rPr lang="en-IN" b="1" dirty="0">
                <a:solidFill>
                  <a:schemeClr val="tx1">
                    <a:lumMod val="85000"/>
                    <a:lumOff val="15000"/>
                  </a:schemeClr>
                </a:solidFill>
              </a:rPr>
              <a:t>Natural hazards</a:t>
            </a:r>
          </a:p>
          <a:p>
            <a:r>
              <a:rPr lang="en-IN" b="1" dirty="0">
                <a:solidFill>
                  <a:schemeClr val="tx1">
                    <a:lumMod val="85000"/>
                    <a:lumOff val="15000"/>
                  </a:schemeClr>
                </a:solidFill>
              </a:rPr>
              <a:t>Town Planning</a:t>
            </a:r>
          </a:p>
          <a:p>
            <a:r>
              <a:rPr lang="en-IN" b="1" dirty="0">
                <a:solidFill>
                  <a:schemeClr val="tx1">
                    <a:lumMod val="85000"/>
                    <a:lumOff val="15000"/>
                  </a:schemeClr>
                </a:solidFill>
              </a:rPr>
              <a:t>Electric Vehicle Engineering</a:t>
            </a:r>
          </a:p>
          <a:p>
            <a:r>
              <a:rPr lang="en-IN" b="1" dirty="0">
                <a:solidFill>
                  <a:schemeClr val="tx1">
                    <a:lumMod val="85000"/>
                    <a:lumOff val="15000"/>
                  </a:schemeClr>
                </a:solidFill>
              </a:rPr>
              <a:t>Technology Management</a:t>
            </a:r>
          </a:p>
          <a:p>
            <a:pPr>
              <a:buFont typeface="Courier New" panose="02070309020205020404" pitchFamily="49" charset="0"/>
              <a:buChar char="o"/>
            </a:pPr>
            <a:endParaRPr lang="en-IN" b="1" dirty="0">
              <a:solidFill>
                <a:schemeClr val="tx1">
                  <a:lumMod val="85000"/>
                  <a:lumOff val="15000"/>
                </a:schemeClr>
              </a:solidFill>
            </a:endParaRPr>
          </a:p>
          <a:p>
            <a:pPr marL="0" indent="0">
              <a:buNone/>
            </a:pPr>
            <a:endParaRPr lang="en-IN" dirty="0">
              <a:solidFill>
                <a:schemeClr val="tx1">
                  <a:lumMod val="85000"/>
                  <a:lumOff val="15000"/>
                </a:schemeClr>
              </a:solidFill>
            </a:endParaRPr>
          </a:p>
        </p:txBody>
      </p:sp>
    </p:spTree>
    <p:extLst>
      <p:ext uri="{BB962C8B-B14F-4D97-AF65-F5344CB8AC3E}">
        <p14:creationId xmlns:p14="http://schemas.microsoft.com/office/powerpoint/2010/main" val="3688922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F0833-3B28-F985-A324-77A376D928D0}"/>
              </a:ext>
            </a:extLst>
          </p:cNvPr>
          <p:cNvSpPr>
            <a:spLocks noGrp="1"/>
          </p:cNvSpPr>
          <p:nvPr>
            <p:ph sz="half" idx="1"/>
          </p:nvPr>
        </p:nvSpPr>
        <p:spPr>
          <a:xfrm>
            <a:off x="3030718" y="1325563"/>
            <a:ext cx="8790494" cy="5032147"/>
          </a:xfrm>
        </p:spPr>
        <p:txBody>
          <a:bodyPr>
            <a:spAutoFit/>
          </a:bodyPr>
          <a:lstStyle/>
          <a:p>
            <a:pPr marL="0" indent="0">
              <a:buNone/>
            </a:pPr>
            <a:r>
              <a:rPr lang="en-IN" sz="1800" b="1" u="sng" kern="0" dirty="0">
                <a:solidFill>
                  <a:schemeClr val="accent1">
                    <a:lumMod val="50000"/>
                  </a:schemeClr>
                </a:solidFill>
                <a:effectLst/>
                <a:ea typeface="Times New Roman" panose="02020603050405020304" pitchFamily="18" charset="0"/>
                <a:cs typeface="Times New Roman" panose="02020603050405020304" pitchFamily="18" charset="0"/>
              </a:rPr>
              <a:t>Centre for Computational </a:t>
            </a:r>
            <a:r>
              <a:rPr lang="en-IN" sz="1800" b="1" u="sng" kern="0" dirty="0" err="1">
                <a:solidFill>
                  <a:schemeClr val="accent1">
                    <a:lumMod val="50000"/>
                  </a:schemeClr>
                </a:solidFill>
                <a:effectLst/>
                <a:ea typeface="Times New Roman" panose="02020603050405020304" pitchFamily="18" charset="0"/>
                <a:cs typeface="Times New Roman" panose="02020603050405020304" pitchFamily="18" charset="0"/>
              </a:rPr>
              <a:t>Modeling</a:t>
            </a:r>
            <a:r>
              <a:rPr lang="en-IN" sz="1800" b="1" u="sng" kern="0" dirty="0">
                <a:solidFill>
                  <a:schemeClr val="accent1">
                    <a:lumMod val="50000"/>
                  </a:schemeClr>
                </a:solidFill>
                <a:effectLst/>
                <a:ea typeface="Times New Roman" panose="02020603050405020304" pitchFamily="18" charset="0"/>
                <a:cs typeface="Times New Roman" panose="02020603050405020304" pitchFamily="18" charset="0"/>
              </a:rPr>
              <a:t> and Simulation (CCMS) </a:t>
            </a:r>
            <a:endParaRPr lang="en-IN" sz="1800" b="1" u="sng" kern="100" dirty="0">
              <a:solidFill>
                <a:schemeClr val="accent1">
                  <a:lumMod val="50000"/>
                </a:schemeClr>
              </a:solidFill>
              <a:ea typeface="Calibri" panose="020F0502020204030204" pitchFamily="34" charset="0"/>
              <a:cs typeface="Times New Roman" panose="02020603050405020304" pitchFamily="18" charset="0"/>
            </a:endParaRPr>
          </a:p>
          <a:p>
            <a:pPr marL="0" indent="0" algn="just">
              <a:buNone/>
            </a:pPr>
            <a:r>
              <a:rPr lang="en-IN" sz="1600" kern="0" dirty="0">
                <a:solidFill>
                  <a:srgbClr val="212529"/>
                </a:solidFill>
                <a:effectLst/>
                <a:ea typeface="Times New Roman" panose="02020603050405020304" pitchFamily="18" charset="0"/>
                <a:cs typeface="Times New Roman" panose="02020603050405020304" pitchFamily="18" charset="0"/>
              </a:rPr>
              <a:t>CCMS aims to promote and support computational modelling as a mainstream research activity amongst the faculty and researchers of NIT Calicut.</a:t>
            </a:r>
            <a:endParaRPr lang="en-IN" sz="1600" kern="100" dirty="0">
              <a:effectLst/>
              <a:ea typeface="Calibri" panose="020F0502020204030204" pitchFamily="34" charset="0"/>
              <a:cs typeface="Times New Roman" panose="02020603050405020304" pitchFamily="18" charset="0"/>
            </a:endParaRPr>
          </a:p>
          <a:p>
            <a:pPr marL="0" indent="0">
              <a:buNone/>
            </a:pPr>
            <a:r>
              <a:rPr lang="en-IN" sz="1600" b="1" i="1" kern="0" dirty="0">
                <a:solidFill>
                  <a:srgbClr val="212529"/>
                </a:solidFill>
                <a:ea typeface="Times New Roman" panose="02020603050405020304" pitchFamily="18" charset="0"/>
                <a:cs typeface="Times New Roman" panose="02020603050405020304" pitchFamily="18" charset="0"/>
              </a:rPr>
              <a:t>Link:</a:t>
            </a:r>
            <a:r>
              <a:rPr lang="en-IN" sz="1600" i="1" kern="0" dirty="0">
                <a:solidFill>
                  <a:srgbClr val="212529"/>
                </a:solidFill>
                <a:ea typeface="Times New Roman" panose="02020603050405020304" pitchFamily="18" charset="0"/>
                <a:cs typeface="Times New Roman" panose="02020603050405020304" pitchFamily="18" charset="0"/>
              </a:rPr>
              <a:t> </a:t>
            </a:r>
            <a:r>
              <a:rPr lang="en-IN" sz="1600" i="1" kern="0" dirty="0">
                <a:solidFill>
                  <a:srgbClr val="212529"/>
                </a:solidFill>
                <a:ea typeface="Times New Roman" panose="02020603050405020304" pitchFamily="18" charset="0"/>
                <a:cs typeface="Times New Roman" panose="02020603050405020304" pitchFamily="18" charset="0"/>
                <a:hlinkClick r:id="rId2"/>
              </a:rPr>
              <a:t>https://nitc.ac.in/thematic-centres/centre-for-computational-modelling-and-simulation-ccms</a:t>
            </a:r>
            <a:endParaRPr lang="en-IN" sz="1600" i="1" kern="0" dirty="0">
              <a:solidFill>
                <a:srgbClr val="212529"/>
              </a:solidFill>
              <a:ea typeface="Times New Roman" panose="02020603050405020304" pitchFamily="18" charset="0"/>
              <a:cs typeface="Times New Roman" panose="02020603050405020304" pitchFamily="18" charset="0"/>
            </a:endParaRPr>
          </a:p>
          <a:p>
            <a:pPr marL="0" indent="0">
              <a:buNone/>
            </a:pPr>
            <a:r>
              <a:rPr lang="en-IN" sz="1800" b="1" u="sng" kern="0" dirty="0">
                <a:solidFill>
                  <a:schemeClr val="accent1">
                    <a:lumMod val="50000"/>
                  </a:schemeClr>
                </a:solidFill>
                <a:effectLst/>
                <a:ea typeface="Times New Roman" panose="02020603050405020304" pitchFamily="18" charset="0"/>
                <a:cs typeface="Times New Roman" panose="02020603050405020304" pitchFamily="18" charset="0"/>
              </a:rPr>
              <a:t>Centre for Materials Characterization (CMC)</a:t>
            </a:r>
            <a:endParaRPr lang="en-IN" sz="1800" b="1" u="sng" kern="100" dirty="0">
              <a:solidFill>
                <a:schemeClr val="accent1">
                  <a:lumMod val="50000"/>
                </a:schemeClr>
              </a:solidFill>
              <a:ea typeface="Calibri" panose="020F0502020204030204" pitchFamily="34" charset="0"/>
              <a:cs typeface="Times New Roman" panose="02020603050405020304" pitchFamily="18" charset="0"/>
            </a:endParaRPr>
          </a:p>
          <a:p>
            <a:pPr marL="0" indent="0" algn="just">
              <a:buNone/>
            </a:pPr>
            <a:r>
              <a:rPr lang="en-IN" sz="1600" kern="0" dirty="0">
                <a:solidFill>
                  <a:srgbClr val="212529"/>
                </a:solidFill>
                <a:effectLst/>
                <a:ea typeface="Times New Roman" panose="02020603050405020304" pitchFamily="18" charset="0"/>
                <a:cs typeface="Times New Roman" panose="02020603050405020304" pitchFamily="18" charset="0"/>
              </a:rPr>
              <a:t>The Centre for Materials Characterization (CMC) to host highly sophisticated testing, characterization and analysing facility to boost up the cutting edge research in Materials Engineering, Chemistry, Nanotechnology and allied areas.</a:t>
            </a:r>
            <a:endParaRPr lang="en-IN" sz="1600" kern="100" dirty="0">
              <a:solidFill>
                <a:srgbClr val="212529"/>
              </a:solidFill>
              <a:ea typeface="Calibri" panose="020F0502020204030204" pitchFamily="34" charset="0"/>
              <a:cs typeface="Times New Roman" panose="02020603050405020304" pitchFamily="18" charset="0"/>
            </a:endParaRPr>
          </a:p>
          <a:p>
            <a:pPr marL="0" indent="0">
              <a:buNone/>
            </a:pPr>
            <a:r>
              <a:rPr lang="en-IN" sz="1600" i="1" dirty="0">
                <a:effectLst/>
                <a:ea typeface="Calibri" panose="020F0502020204030204" pitchFamily="34" charset="0"/>
                <a:cs typeface="Times New Roman" panose="02020603050405020304" pitchFamily="18" charset="0"/>
              </a:rPr>
              <a:t>Link: </a:t>
            </a:r>
            <a:r>
              <a:rPr lang="en-IN" sz="1600" i="1" u="sng" dirty="0">
                <a:solidFill>
                  <a:srgbClr val="0000FF"/>
                </a:solidFill>
                <a:ea typeface="Calibri" panose="020F0502020204030204" pitchFamily="34" charset="0"/>
                <a:cs typeface="Times New Roman" panose="02020603050405020304" pitchFamily="18" charset="0"/>
                <a:hlinkClick r:id="rId3"/>
              </a:rPr>
              <a:t>https://nitc.ac.in/thematic-centres/centre-for-materials-characterization-cmc</a:t>
            </a:r>
            <a:endParaRPr lang="en-IN" sz="1600" i="1" u="sng" dirty="0">
              <a:solidFill>
                <a:srgbClr val="0000FF"/>
              </a:solidFill>
              <a:ea typeface="Calibri" panose="020F0502020204030204" pitchFamily="34" charset="0"/>
              <a:cs typeface="Times New Roman" panose="02020603050405020304" pitchFamily="18" charset="0"/>
            </a:endParaRPr>
          </a:p>
          <a:p>
            <a:pPr marL="0" indent="0">
              <a:buNone/>
            </a:pPr>
            <a:r>
              <a:rPr lang="en-IN" sz="1800" b="1" u="sng" kern="0" dirty="0">
                <a:solidFill>
                  <a:schemeClr val="accent1">
                    <a:lumMod val="50000"/>
                  </a:schemeClr>
                </a:solidFill>
                <a:ea typeface="Times New Roman" panose="02020603050405020304" pitchFamily="18" charset="0"/>
                <a:cs typeface="Times New Roman" panose="02020603050405020304" pitchFamily="18" charset="0"/>
              </a:rPr>
              <a:t>Centre Computer Centre (CCC)</a:t>
            </a:r>
            <a:endParaRPr lang="en-IN" sz="1800" b="1" u="sng" kern="100" dirty="0">
              <a:solidFill>
                <a:schemeClr val="accent1">
                  <a:lumMod val="50000"/>
                </a:schemeClr>
              </a:solidFill>
              <a:ea typeface="Calibri" panose="020F0502020204030204" pitchFamily="34" charset="0"/>
              <a:cs typeface="Times New Roman" panose="02020603050405020304" pitchFamily="18" charset="0"/>
            </a:endParaRPr>
          </a:p>
          <a:p>
            <a:pPr marL="0" indent="0" algn="just">
              <a:buNone/>
            </a:pPr>
            <a:r>
              <a:rPr lang="en-IN" sz="1600" kern="0" dirty="0">
                <a:solidFill>
                  <a:srgbClr val="212529"/>
                </a:solidFill>
                <a:ea typeface="Times New Roman" panose="02020603050405020304" pitchFamily="18" charset="0"/>
                <a:cs typeface="Times New Roman" panose="02020603050405020304" pitchFamily="18" charset="0"/>
              </a:rPr>
              <a:t>CCC is the central facility in NIT Calicut which caters for the computing requirements of the whole community of this institution. The Centre has state of the art infrastructure with four fully operational terminals spanning over three floors of the building.. </a:t>
            </a:r>
          </a:p>
          <a:p>
            <a:pPr marL="0" indent="0" algn="just">
              <a:buNone/>
            </a:pPr>
            <a:r>
              <a:rPr lang="en-IN" sz="1600" b="1" i="1" kern="0" dirty="0">
                <a:solidFill>
                  <a:srgbClr val="212529"/>
                </a:solidFill>
                <a:ea typeface="Times New Roman" panose="02020603050405020304" pitchFamily="18" charset="0"/>
                <a:cs typeface="Times New Roman" panose="02020603050405020304" pitchFamily="18" charset="0"/>
              </a:rPr>
              <a:t>Link: </a:t>
            </a:r>
            <a:r>
              <a:rPr lang="en-IN" sz="1600" i="1" kern="0" dirty="0">
                <a:solidFill>
                  <a:srgbClr val="212529"/>
                </a:solidFill>
                <a:ea typeface="Times New Roman" panose="02020603050405020304" pitchFamily="18" charset="0"/>
                <a:cs typeface="Times New Roman" panose="02020603050405020304" pitchFamily="18" charset="0"/>
                <a:hlinkClick r:id="rId4"/>
              </a:rPr>
              <a:t>https://nitc.ac.in/thematic-centres/central-computer-centre-ccc</a:t>
            </a:r>
            <a:endParaRPr lang="en-IN" sz="1600" i="1" kern="0" dirty="0">
              <a:solidFill>
                <a:srgbClr val="212529"/>
              </a:solidFill>
              <a:ea typeface="Times New Roman" panose="02020603050405020304" pitchFamily="18" charset="0"/>
              <a:cs typeface="Times New Roman" panose="02020603050405020304" pitchFamily="18" charset="0"/>
            </a:endParaRPr>
          </a:p>
          <a:p>
            <a:pPr marL="0" indent="0">
              <a:buNone/>
            </a:pPr>
            <a:endParaRPr lang="en-IN" sz="1600" dirty="0"/>
          </a:p>
        </p:txBody>
      </p:sp>
      <p:sp>
        <p:nvSpPr>
          <p:cNvPr id="9" name="Title 4">
            <a:extLst>
              <a:ext uri="{FF2B5EF4-FFF2-40B4-BE49-F238E27FC236}">
                <a16:creationId xmlns:a16="http://schemas.microsoft.com/office/drawing/2014/main" id="{20B28E1A-83A8-AD75-A5B0-222183E80767}"/>
              </a:ext>
            </a:extLst>
          </p:cNvPr>
          <p:cNvSpPr>
            <a:spLocks noGrp="1"/>
          </p:cNvSpPr>
          <p:nvPr>
            <p:ph type="title"/>
          </p:nvPr>
        </p:nvSpPr>
        <p:spPr>
          <a:xfrm>
            <a:off x="628474" y="105283"/>
            <a:ext cx="9995483" cy="1095506"/>
          </a:xfrm>
        </p:spPr>
        <p:txBody>
          <a:bodyPr>
            <a:normAutofit/>
          </a:bodyPr>
          <a:lstStyle/>
          <a:p>
            <a:r>
              <a:rPr lang="en-IN" sz="4000" dirty="0"/>
              <a:t>THEMATIC CENTRES</a:t>
            </a:r>
          </a:p>
        </p:txBody>
      </p:sp>
      <p:pic>
        <p:nvPicPr>
          <p:cNvPr id="6" name="Picture 5">
            <a:extLst>
              <a:ext uri="{FF2B5EF4-FFF2-40B4-BE49-F238E27FC236}">
                <a16:creationId xmlns:a16="http://schemas.microsoft.com/office/drawing/2014/main" id="{5DEEE889-1D44-7A93-E0B6-27351B5DBCF7}"/>
              </a:ext>
            </a:extLst>
          </p:cNvPr>
          <p:cNvPicPr>
            <a:picLocks noChangeAspect="1"/>
          </p:cNvPicPr>
          <p:nvPr/>
        </p:nvPicPr>
        <p:blipFill rotWithShape="1">
          <a:blip r:embed="rId5">
            <a:extLst>
              <a:ext uri="{28A0092B-C50C-407E-A947-70E740481C1C}">
                <a14:useLocalDpi xmlns:a14="http://schemas.microsoft.com/office/drawing/2010/main" val="0"/>
              </a:ext>
            </a:extLst>
          </a:blip>
          <a:srcRect l="1363" t="1406" r="54898" b="1139"/>
          <a:stretch/>
        </p:blipFill>
        <p:spPr>
          <a:xfrm>
            <a:off x="52391" y="1481328"/>
            <a:ext cx="2968900" cy="4382360"/>
          </a:xfrm>
          <a:prstGeom prst="rect">
            <a:avLst/>
          </a:prstGeom>
        </p:spPr>
      </p:pic>
    </p:spTree>
    <p:extLst>
      <p:ext uri="{BB962C8B-B14F-4D97-AF65-F5344CB8AC3E}">
        <p14:creationId xmlns:p14="http://schemas.microsoft.com/office/powerpoint/2010/main" val="300149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F0833-3B28-F985-A324-77A376D928D0}"/>
              </a:ext>
            </a:extLst>
          </p:cNvPr>
          <p:cNvSpPr>
            <a:spLocks noGrp="1"/>
          </p:cNvSpPr>
          <p:nvPr>
            <p:ph sz="half" idx="1"/>
          </p:nvPr>
        </p:nvSpPr>
        <p:spPr>
          <a:xfrm>
            <a:off x="6740165" y="1649572"/>
            <a:ext cx="4289197" cy="4647534"/>
          </a:xfrm>
        </p:spPr>
        <p:txBody>
          <a:bodyPr>
            <a:noAutofit/>
          </a:bodyPr>
          <a:lstStyle/>
          <a:p>
            <a:pPr marL="0" indent="0" algn="just">
              <a:lnSpc>
                <a:spcPct val="150000"/>
              </a:lnSpc>
              <a:buNone/>
            </a:pPr>
            <a:r>
              <a:rPr lang="en-IN" sz="1800" b="1" u="sng" kern="0" dirty="0">
                <a:solidFill>
                  <a:schemeClr val="accent1">
                    <a:lumMod val="50000"/>
                  </a:schemeClr>
                </a:solidFill>
                <a:effectLst/>
                <a:ea typeface="Times New Roman" panose="02020603050405020304" pitchFamily="18" charset="0"/>
                <a:cs typeface="Times New Roman" panose="02020603050405020304" pitchFamily="18" charset="0"/>
              </a:rPr>
              <a:t>Design Innovation Centre</a:t>
            </a:r>
            <a:endParaRPr lang="en-IN" sz="1800" b="1" u="sng" kern="100" dirty="0">
              <a:solidFill>
                <a:schemeClr val="accent1">
                  <a:lumMod val="50000"/>
                </a:schemeClr>
              </a:solidFill>
              <a:ea typeface="Calibri" panose="020F0502020204030204" pitchFamily="34" charset="0"/>
              <a:cs typeface="Times New Roman" panose="02020603050405020304" pitchFamily="18" charset="0"/>
            </a:endParaRPr>
          </a:p>
          <a:p>
            <a:pPr marL="0" indent="0" algn="just">
              <a:lnSpc>
                <a:spcPct val="150000"/>
              </a:lnSpc>
              <a:buNone/>
            </a:pPr>
            <a:r>
              <a:rPr lang="en-IN" sz="1800" kern="0" dirty="0">
                <a:solidFill>
                  <a:srgbClr val="212529"/>
                </a:solidFill>
                <a:effectLst/>
                <a:ea typeface="Times New Roman" panose="02020603050405020304" pitchFamily="18" charset="0"/>
                <a:cs typeface="Times New Roman" panose="02020603050405020304" pitchFamily="18" charset="0"/>
              </a:rPr>
              <a:t>Design Innovation Centre (DIC) was established by an MoU signed between NIT Calicut and IISc, Bangalore on 06-05-2015. The objectives of this centre are to promote a culture of innovation and creative problem solving, to promote knowledge sharing and to enhance interdisciplinary design-focused education, research and entrepreneurial activities.</a:t>
            </a:r>
            <a:endParaRPr lang="en-IN" sz="1800" kern="100" dirty="0">
              <a:effectLst/>
              <a:ea typeface="Calibri" panose="020F0502020204030204" pitchFamily="34" charset="0"/>
              <a:cs typeface="Times New Roman" panose="02020603050405020304" pitchFamily="18" charset="0"/>
            </a:endParaRPr>
          </a:p>
        </p:txBody>
      </p:sp>
      <p:sp>
        <p:nvSpPr>
          <p:cNvPr id="9" name="Title 4">
            <a:extLst>
              <a:ext uri="{FF2B5EF4-FFF2-40B4-BE49-F238E27FC236}">
                <a16:creationId xmlns:a16="http://schemas.microsoft.com/office/drawing/2014/main" id="{C90EC5D9-7C3F-B6EF-2C01-1DF59795A107}"/>
              </a:ext>
            </a:extLst>
          </p:cNvPr>
          <p:cNvSpPr>
            <a:spLocks noGrp="1"/>
          </p:cNvSpPr>
          <p:nvPr>
            <p:ph type="title"/>
          </p:nvPr>
        </p:nvSpPr>
        <p:spPr>
          <a:xfrm>
            <a:off x="628474" y="77002"/>
            <a:ext cx="9995483" cy="1095506"/>
          </a:xfrm>
        </p:spPr>
        <p:txBody>
          <a:bodyPr>
            <a:normAutofit fontScale="90000"/>
          </a:bodyPr>
          <a:lstStyle/>
          <a:p>
            <a:r>
              <a:rPr lang="en-IN" sz="4400" dirty="0"/>
              <a:t>CENTRES OF EXCELLENCE</a:t>
            </a:r>
            <a:br>
              <a:rPr lang="en-IN" dirty="0"/>
            </a:br>
            <a:r>
              <a:rPr lang="en-IN" sz="3100" dirty="0"/>
              <a:t>(RESEARCH CENTRES) </a:t>
            </a:r>
            <a:endParaRPr lang="en-IN" dirty="0"/>
          </a:p>
        </p:txBody>
      </p:sp>
      <p:pic>
        <p:nvPicPr>
          <p:cNvPr id="6" name="Picture 5">
            <a:extLst>
              <a:ext uri="{FF2B5EF4-FFF2-40B4-BE49-F238E27FC236}">
                <a16:creationId xmlns:a16="http://schemas.microsoft.com/office/drawing/2014/main" id="{5D7691B1-B9A5-E02C-AB59-B88BA604223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359"/>
          <a:stretch/>
        </p:blipFill>
        <p:spPr>
          <a:xfrm>
            <a:off x="-9427" y="1479535"/>
            <a:ext cx="6617616" cy="4614893"/>
          </a:xfrm>
          <a:prstGeom prst="rect">
            <a:avLst/>
          </a:prstGeom>
        </p:spPr>
      </p:pic>
    </p:spTree>
    <p:extLst>
      <p:ext uri="{BB962C8B-B14F-4D97-AF65-F5344CB8AC3E}">
        <p14:creationId xmlns:p14="http://schemas.microsoft.com/office/powerpoint/2010/main" val="335089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2B2A0B-ACE0-31A0-4CCA-5C09614A4FB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0956" r="5139"/>
          <a:stretch/>
        </p:blipFill>
        <p:spPr>
          <a:xfrm>
            <a:off x="-9427" y="1706099"/>
            <a:ext cx="5876021" cy="4455840"/>
          </a:xfrm>
          <a:prstGeom prst="rect">
            <a:avLst/>
          </a:prstGeom>
        </p:spPr>
      </p:pic>
      <p:sp>
        <p:nvSpPr>
          <p:cNvPr id="3" name="Content Placeholder 2">
            <a:extLst>
              <a:ext uri="{FF2B5EF4-FFF2-40B4-BE49-F238E27FC236}">
                <a16:creationId xmlns:a16="http://schemas.microsoft.com/office/drawing/2014/main" id="{C13F0833-3B28-F985-A324-77A376D928D0}"/>
              </a:ext>
            </a:extLst>
          </p:cNvPr>
          <p:cNvSpPr>
            <a:spLocks noGrp="1"/>
          </p:cNvSpPr>
          <p:nvPr>
            <p:ph sz="half" idx="1"/>
          </p:nvPr>
        </p:nvSpPr>
        <p:spPr>
          <a:xfrm>
            <a:off x="5813217" y="1489689"/>
            <a:ext cx="5876021" cy="4709958"/>
          </a:xfrm>
        </p:spPr>
        <p:txBody>
          <a:bodyPr>
            <a:normAutofit fontScale="92500"/>
          </a:bodyPr>
          <a:lstStyle/>
          <a:p>
            <a:pPr algn="just">
              <a:lnSpc>
                <a:spcPct val="150000"/>
              </a:lnSpc>
            </a:pPr>
            <a:r>
              <a:rPr lang="en-IN" sz="1800" kern="0" dirty="0">
                <a:solidFill>
                  <a:srgbClr val="212529"/>
                </a:solidFill>
                <a:effectLst/>
                <a:ea typeface="Times New Roman" panose="02020603050405020304" pitchFamily="18" charset="0"/>
                <a:cs typeface="Times New Roman" panose="02020603050405020304" pitchFamily="18" charset="0"/>
              </a:rPr>
              <a:t>NIT Calicut encourages research and innovation, with faculty and students actively engaging in projects.</a:t>
            </a:r>
            <a:endParaRPr lang="en-IN" sz="1800" kern="100" dirty="0">
              <a:ea typeface="Calibri" panose="020F0502020204030204" pitchFamily="34" charset="0"/>
              <a:cs typeface="Times New Roman" panose="02020603050405020304" pitchFamily="18" charset="0"/>
            </a:endParaRPr>
          </a:p>
          <a:p>
            <a:pPr algn="just">
              <a:lnSpc>
                <a:spcPct val="150000"/>
              </a:lnSpc>
            </a:pPr>
            <a:r>
              <a:rPr lang="en-IN" sz="1800" kern="0" dirty="0">
                <a:solidFill>
                  <a:srgbClr val="212529"/>
                </a:solidFill>
                <a:effectLst/>
                <a:ea typeface="Times New Roman" panose="02020603050405020304" pitchFamily="18" charset="0"/>
                <a:cs typeface="Times New Roman" panose="02020603050405020304" pitchFamily="18" charset="0"/>
              </a:rPr>
              <a:t>The institute has secured substantial funding from esteemed governmental and industrial agencies, with nine departments receiving FIST funding. </a:t>
            </a:r>
            <a:endParaRPr lang="en-IN" sz="1800" kern="100" dirty="0">
              <a:ea typeface="Calibri" panose="020F0502020204030204" pitchFamily="34" charset="0"/>
              <a:cs typeface="Times New Roman" panose="02020603050405020304" pitchFamily="18" charset="0"/>
            </a:endParaRPr>
          </a:p>
          <a:p>
            <a:pPr algn="just">
              <a:lnSpc>
                <a:spcPct val="150000"/>
              </a:lnSpc>
            </a:pPr>
            <a:r>
              <a:rPr lang="en-IN" sz="1800" kern="0" dirty="0">
                <a:solidFill>
                  <a:srgbClr val="212529"/>
                </a:solidFill>
                <a:effectLst/>
                <a:ea typeface="Times New Roman" panose="02020603050405020304" pitchFamily="18" charset="0"/>
                <a:cs typeface="Times New Roman" panose="02020603050405020304" pitchFamily="18" charset="0"/>
              </a:rPr>
              <a:t>The testing and consultancy services have expanded recently, and the department of civil engineering offers exceptional consultancy and testing services in multiple fields. </a:t>
            </a:r>
            <a:endParaRPr lang="en-IN" sz="1800" kern="100" dirty="0">
              <a:ea typeface="Calibri" panose="020F0502020204030204" pitchFamily="34" charset="0"/>
              <a:cs typeface="Times New Roman" panose="02020603050405020304" pitchFamily="18" charset="0"/>
            </a:endParaRPr>
          </a:p>
          <a:p>
            <a:pPr algn="just">
              <a:lnSpc>
                <a:spcPct val="150000"/>
              </a:lnSpc>
            </a:pPr>
            <a:r>
              <a:rPr lang="en-IN" sz="1800" kern="0" dirty="0">
                <a:solidFill>
                  <a:srgbClr val="212529"/>
                </a:solidFill>
                <a:effectLst/>
                <a:ea typeface="Times New Roman" panose="02020603050405020304" pitchFamily="18" charset="0"/>
                <a:cs typeface="Times New Roman" panose="02020603050405020304" pitchFamily="18" charset="0"/>
              </a:rPr>
              <a:t>NITC collaborates with foreign universities and institutions, enriching the research and development environment and enhancing the global research network.</a:t>
            </a:r>
            <a:endParaRPr lang="en-IN" sz="1800" kern="100" dirty="0">
              <a:effectLst/>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3987A40D-14A9-E3FF-781E-823865256AF1}"/>
              </a:ext>
            </a:extLst>
          </p:cNvPr>
          <p:cNvSpPr>
            <a:spLocks noGrp="1"/>
          </p:cNvSpPr>
          <p:nvPr>
            <p:ph type="title"/>
          </p:nvPr>
        </p:nvSpPr>
        <p:spPr/>
        <p:txBody>
          <a:bodyPr>
            <a:normAutofit/>
          </a:bodyPr>
          <a:lstStyle/>
          <a:p>
            <a:r>
              <a:rPr lang="en-IN" sz="4000" dirty="0"/>
              <a:t>RESEARCH &amp; CONSULTANCY</a:t>
            </a:r>
          </a:p>
        </p:txBody>
      </p:sp>
      <p:sp>
        <p:nvSpPr>
          <p:cNvPr id="10" name="TextBox 9">
            <a:extLst>
              <a:ext uri="{FF2B5EF4-FFF2-40B4-BE49-F238E27FC236}">
                <a16:creationId xmlns:a16="http://schemas.microsoft.com/office/drawing/2014/main" id="{39FB4CF0-1FF3-F1B6-8E52-A2D8D1C44070}"/>
              </a:ext>
            </a:extLst>
          </p:cNvPr>
          <p:cNvSpPr txBox="1"/>
          <p:nvPr/>
        </p:nvSpPr>
        <p:spPr>
          <a:xfrm>
            <a:off x="1545997" y="5626795"/>
            <a:ext cx="2523223" cy="369332"/>
          </a:xfrm>
          <a:prstGeom prst="rect">
            <a:avLst/>
          </a:prstGeom>
          <a:noFill/>
        </p:spPr>
        <p:txBody>
          <a:bodyPr wrap="square">
            <a:spAutoFit/>
          </a:bodyPr>
          <a:lstStyle/>
          <a:p>
            <a:r>
              <a:rPr lang="en-US" b="1" i="1" u="sng" dirty="0">
                <a:solidFill>
                  <a:schemeClr val="bg1"/>
                </a:solidFill>
              </a:rPr>
              <a:t>https://</a:t>
            </a:r>
            <a:r>
              <a:rPr lang="en-US" b="1" i="1" u="sng" dirty="0" err="1">
                <a:solidFill>
                  <a:schemeClr val="bg1"/>
                </a:solidFill>
              </a:rPr>
              <a:t>randc.nitc.ac.in</a:t>
            </a:r>
            <a:r>
              <a:rPr lang="en-US" b="1" i="1" u="sng" dirty="0">
                <a:solidFill>
                  <a:schemeClr val="bg1"/>
                </a:solidFill>
              </a:rPr>
              <a:t>/</a:t>
            </a:r>
          </a:p>
        </p:txBody>
      </p:sp>
    </p:spTree>
    <p:extLst>
      <p:ext uri="{BB962C8B-B14F-4D97-AF65-F5344CB8AC3E}">
        <p14:creationId xmlns:p14="http://schemas.microsoft.com/office/powerpoint/2010/main" val="4035177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BB3B4EC-D686-8820-C6ED-467EC4793693}"/>
              </a:ext>
            </a:extLst>
          </p:cNvPr>
          <p:cNvGraphicFramePr>
            <a:graphicFrameLocks noGrp="1"/>
          </p:cNvGraphicFramePr>
          <p:nvPr>
            <p:ph sz="half" idx="1"/>
            <p:extLst>
              <p:ext uri="{D42A27DB-BD31-4B8C-83A1-F6EECF244321}">
                <p14:modId xmlns:p14="http://schemas.microsoft.com/office/powerpoint/2010/main" val="1136377471"/>
              </p:ext>
            </p:extLst>
          </p:nvPr>
        </p:nvGraphicFramePr>
        <p:xfrm>
          <a:off x="628650" y="1825625"/>
          <a:ext cx="99949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DAF0DACC-C3C1-B97C-4B6A-AA2DDB62DF9E}"/>
              </a:ext>
            </a:extLst>
          </p:cNvPr>
          <p:cNvSpPr>
            <a:spLocks noGrp="1"/>
          </p:cNvSpPr>
          <p:nvPr>
            <p:ph type="title"/>
          </p:nvPr>
        </p:nvSpPr>
        <p:spPr/>
        <p:txBody>
          <a:bodyPr>
            <a:normAutofit/>
          </a:bodyPr>
          <a:lstStyle/>
          <a:p>
            <a:r>
              <a:rPr lang="en-IN" sz="4000" dirty="0"/>
              <a:t>SPONSORED RESEARCH PROJECTS</a:t>
            </a:r>
          </a:p>
        </p:txBody>
      </p:sp>
    </p:spTree>
    <p:extLst>
      <p:ext uri="{BB962C8B-B14F-4D97-AF65-F5344CB8AC3E}">
        <p14:creationId xmlns:p14="http://schemas.microsoft.com/office/powerpoint/2010/main" val="232280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0" dur="500"/>
                                        <p:tgtEl>
                                          <p:spTgt spid="6">
                                            <p:graphicEl>
                                              <a:chart seriesIdx="0" categoryIdx="-4" bldStep="series"/>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3" dur="500"/>
                                        <p:tgtEl>
                                          <p:spTgt spid="6">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87A40D-14A9-E3FF-781E-823865256AF1}"/>
              </a:ext>
            </a:extLst>
          </p:cNvPr>
          <p:cNvSpPr>
            <a:spLocks noGrp="1"/>
          </p:cNvSpPr>
          <p:nvPr>
            <p:ph type="title"/>
          </p:nvPr>
        </p:nvSpPr>
        <p:spPr/>
        <p:txBody>
          <a:bodyPr>
            <a:normAutofit/>
          </a:bodyPr>
          <a:lstStyle/>
          <a:p>
            <a:r>
              <a:rPr lang="en-IN" sz="4000" dirty="0"/>
              <a:t>RESEARCH &amp; CONSULTANCY</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609" r="8055"/>
          <a:stretch/>
        </p:blipFill>
        <p:spPr>
          <a:xfrm>
            <a:off x="6063269" y="1987656"/>
            <a:ext cx="6128731" cy="3125894"/>
          </a:xfrm>
          <a:prstGeom prst="rect">
            <a:avLst/>
          </a:prstGeom>
        </p:spPr>
      </p:pic>
      <p:pic>
        <p:nvPicPr>
          <p:cNvPr id="3" name="Picture 2">
            <a:extLst>
              <a:ext uri="{FF2B5EF4-FFF2-40B4-BE49-F238E27FC236}">
                <a16:creationId xmlns:a16="http://schemas.microsoft.com/office/drawing/2014/main" id="{926CF756-E7EB-BFCB-9D8D-A5995F377143}"/>
              </a:ext>
            </a:extLst>
          </p:cNvPr>
          <p:cNvPicPr>
            <a:picLocks noChangeAspect="1"/>
          </p:cNvPicPr>
          <p:nvPr/>
        </p:nvPicPr>
        <p:blipFill>
          <a:blip r:embed="rId3"/>
          <a:stretch>
            <a:fillRect/>
          </a:stretch>
        </p:blipFill>
        <p:spPr>
          <a:xfrm>
            <a:off x="0" y="2077513"/>
            <a:ext cx="6134473" cy="3125894"/>
          </a:xfrm>
          <a:prstGeom prst="rect">
            <a:avLst/>
          </a:prstGeom>
        </p:spPr>
      </p:pic>
    </p:spTree>
    <p:extLst>
      <p:ext uri="{BB962C8B-B14F-4D97-AF65-F5344CB8AC3E}">
        <p14:creationId xmlns:p14="http://schemas.microsoft.com/office/powerpoint/2010/main" val="4013018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50654-AEE7-0DEC-0BEB-B2339B9050A9}"/>
              </a:ext>
            </a:extLst>
          </p:cNvPr>
          <p:cNvSpPr>
            <a:spLocks noGrp="1"/>
          </p:cNvSpPr>
          <p:nvPr>
            <p:ph sz="half" idx="1"/>
          </p:nvPr>
        </p:nvSpPr>
        <p:spPr>
          <a:xfrm>
            <a:off x="7861976" y="2475092"/>
            <a:ext cx="3667005" cy="2756784"/>
          </a:xfrm>
        </p:spPr>
        <p:txBody>
          <a:bodyPr/>
          <a:lstStyle/>
          <a:p>
            <a:pPr marL="0" indent="0" algn="just">
              <a:lnSpc>
                <a:spcPts val="2400"/>
              </a:lnSpc>
              <a:spcAft>
                <a:spcPts val="375"/>
              </a:spcAft>
              <a:buNone/>
              <a:tabLst>
                <a:tab pos="895350" algn="l"/>
              </a:tabLst>
            </a:pPr>
            <a:r>
              <a:rPr lang="en-IN" b="1" u="sng" kern="0" dirty="0">
                <a:solidFill>
                  <a:schemeClr val="accent1">
                    <a:lumMod val="50000"/>
                  </a:schemeClr>
                </a:solidFill>
                <a:effectLst/>
                <a:ea typeface="Times New Roman" panose="02020603050405020304" pitchFamily="18" charset="0"/>
                <a:cs typeface="Times New Roman" panose="02020603050405020304" pitchFamily="18" charset="0"/>
              </a:rPr>
              <a:t>Entrepreneurship Ecosystem</a:t>
            </a:r>
          </a:p>
          <a:p>
            <a:pPr marL="0" indent="0">
              <a:lnSpc>
                <a:spcPts val="2400"/>
              </a:lnSpc>
              <a:spcAft>
                <a:spcPts val="375"/>
              </a:spcAft>
              <a:buNone/>
              <a:tabLst>
                <a:tab pos="895350" algn="l"/>
              </a:tabLst>
            </a:pPr>
            <a:r>
              <a:rPr lang="en-IN" sz="1800" kern="0" dirty="0">
                <a:solidFill>
                  <a:srgbClr val="212529"/>
                </a:solidFill>
                <a:effectLst/>
                <a:ea typeface="Times New Roman" panose="02020603050405020304" pitchFamily="18" charset="0"/>
                <a:cs typeface="Times New Roman" panose="02020603050405020304" pitchFamily="18" charset="0"/>
              </a:rPr>
              <a:t>NIT Calicut has a thriving entrepreneurship ecosystem, with a dedicated incubation centre to support students' start-up ideas. This promotes innovation and entrepreneurship among students.</a:t>
            </a:r>
            <a:endParaRPr lang="en-IN" sz="1800" kern="100" dirty="0">
              <a:effectLst/>
              <a:ea typeface="Calibri" panose="020F0502020204030204" pitchFamily="34" charset="0"/>
              <a:cs typeface="Times New Roman" panose="02020603050405020304" pitchFamily="18" charset="0"/>
            </a:endParaRPr>
          </a:p>
          <a:p>
            <a:pPr algn="just"/>
            <a:endParaRPr lang="en-IN" dirty="0"/>
          </a:p>
        </p:txBody>
      </p:sp>
      <p:sp>
        <p:nvSpPr>
          <p:cNvPr id="3" name="Title 2">
            <a:extLst>
              <a:ext uri="{FF2B5EF4-FFF2-40B4-BE49-F238E27FC236}">
                <a16:creationId xmlns:a16="http://schemas.microsoft.com/office/drawing/2014/main" id="{6856959D-1ECA-6C09-99D4-1B7DB6734B61}"/>
              </a:ext>
            </a:extLst>
          </p:cNvPr>
          <p:cNvSpPr>
            <a:spLocks noGrp="1"/>
          </p:cNvSpPr>
          <p:nvPr>
            <p:ph type="title"/>
          </p:nvPr>
        </p:nvSpPr>
        <p:spPr/>
        <p:txBody>
          <a:bodyPr>
            <a:normAutofit/>
          </a:bodyPr>
          <a:lstStyle/>
          <a:p>
            <a:r>
              <a:rPr lang="en-IN" sz="4000" dirty="0"/>
              <a:t>INNOVATION AT NITC</a:t>
            </a:r>
          </a:p>
        </p:txBody>
      </p:sp>
      <p:pic>
        <p:nvPicPr>
          <p:cNvPr id="5" name="Picture 4">
            <a:extLst>
              <a:ext uri="{FF2B5EF4-FFF2-40B4-BE49-F238E27FC236}">
                <a16:creationId xmlns:a16="http://schemas.microsoft.com/office/drawing/2014/main" id="{89368766-E711-E52F-42E8-B6B9EC9A21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1039852"/>
            <a:ext cx="7757529" cy="5818147"/>
          </a:xfrm>
          <a:prstGeom prst="rect">
            <a:avLst/>
          </a:prstGeom>
        </p:spPr>
      </p:pic>
    </p:spTree>
    <p:extLst>
      <p:ext uri="{BB962C8B-B14F-4D97-AF65-F5344CB8AC3E}">
        <p14:creationId xmlns:p14="http://schemas.microsoft.com/office/powerpoint/2010/main" val="3086314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C5C19D-3454-7267-CAA3-8C713C31FB9A}"/>
              </a:ext>
            </a:extLst>
          </p:cNvPr>
          <p:cNvSpPr>
            <a:spLocks noGrp="1"/>
          </p:cNvSpPr>
          <p:nvPr>
            <p:ph sz="half" idx="1"/>
          </p:nvPr>
        </p:nvSpPr>
        <p:spPr>
          <a:xfrm>
            <a:off x="4722714" y="1557973"/>
            <a:ext cx="7023993" cy="3400931"/>
          </a:xfrm>
        </p:spPr>
        <p:txBody>
          <a:bodyPr wrap="square">
            <a:spAutoFit/>
          </a:bodyPr>
          <a:lstStyle/>
          <a:p>
            <a:pPr marL="514350" indent="-285750" algn="just">
              <a:lnSpc>
                <a:spcPts val="2400"/>
              </a:lnSpc>
              <a:spcAft>
                <a:spcPts val="375"/>
              </a:spcAft>
            </a:pPr>
            <a:r>
              <a:rPr lang="en-IN" sz="1800" kern="0" dirty="0">
                <a:solidFill>
                  <a:srgbClr val="212529"/>
                </a:solidFill>
                <a:effectLst/>
                <a:ea typeface="Times New Roman" panose="02020603050405020304" pitchFamily="18" charset="0"/>
                <a:cs typeface="Times New Roman" panose="02020603050405020304" pitchFamily="18" charset="0"/>
              </a:rPr>
              <a:t>Institute set up the TBI in 2004 with the support of the National Science and Technology Entrepreneurship Development Board (NSTEDB) of the Department of Science and Technology to incubate start-up industries.</a:t>
            </a:r>
          </a:p>
          <a:p>
            <a:pPr marL="514350" indent="-285750" algn="just">
              <a:lnSpc>
                <a:spcPts val="2400"/>
              </a:lnSpc>
              <a:spcAft>
                <a:spcPts val="375"/>
              </a:spcAft>
            </a:pPr>
            <a:r>
              <a:rPr lang="en-IN" sz="1800" kern="0" dirty="0">
                <a:solidFill>
                  <a:srgbClr val="212529"/>
                </a:solidFill>
                <a:effectLst/>
                <a:ea typeface="Times New Roman" panose="02020603050405020304" pitchFamily="18" charset="0"/>
                <a:cs typeface="Times New Roman" panose="02020603050405020304" pitchFamily="18" charset="0"/>
              </a:rPr>
              <a:t>A dedicated Fab Lab facility is set up for the use of innovators. </a:t>
            </a:r>
          </a:p>
          <a:p>
            <a:pPr marL="514350" indent="-285750" algn="just">
              <a:lnSpc>
                <a:spcPts val="2400"/>
              </a:lnSpc>
              <a:spcAft>
                <a:spcPts val="375"/>
              </a:spcAft>
            </a:pPr>
            <a:r>
              <a:rPr lang="en-IN" sz="1800" kern="0" dirty="0">
                <a:solidFill>
                  <a:srgbClr val="212529"/>
                </a:solidFill>
                <a:effectLst/>
                <a:ea typeface="Times New Roman" panose="02020603050405020304" pitchFamily="18" charset="0"/>
                <a:cs typeface="Times New Roman" panose="02020603050405020304" pitchFamily="18" charset="0"/>
              </a:rPr>
              <a:t>TBI also provides financial assistance to companies which require funds for their operations. </a:t>
            </a:r>
            <a:endParaRPr lang="en-IN" sz="1800" kern="100" dirty="0">
              <a:ea typeface="Calibri" panose="020F0502020204030204" pitchFamily="34" charset="0"/>
              <a:cs typeface="Times New Roman" panose="02020603050405020304" pitchFamily="18" charset="0"/>
            </a:endParaRPr>
          </a:p>
          <a:p>
            <a:pPr marL="514350" indent="-285750" algn="just">
              <a:lnSpc>
                <a:spcPts val="2400"/>
              </a:lnSpc>
              <a:spcAft>
                <a:spcPts val="375"/>
              </a:spcAft>
            </a:pPr>
            <a:r>
              <a:rPr lang="en-IN" sz="1800" kern="0" dirty="0">
                <a:solidFill>
                  <a:srgbClr val="212529"/>
                </a:solidFill>
                <a:effectLst/>
                <a:ea typeface="Times New Roman" panose="02020603050405020304" pitchFamily="18" charset="0"/>
                <a:cs typeface="Times New Roman" panose="02020603050405020304" pitchFamily="18" charset="0"/>
              </a:rPr>
              <a:t>TBI support the innovators for prototype development through the NIDHI-PRAYAS scheme giving grants up to Rupees 10 lakhs.</a:t>
            </a:r>
            <a:endParaRPr lang="en-IN" sz="1800" dirty="0"/>
          </a:p>
        </p:txBody>
      </p:sp>
      <p:sp>
        <p:nvSpPr>
          <p:cNvPr id="3" name="Title 2">
            <a:extLst>
              <a:ext uri="{FF2B5EF4-FFF2-40B4-BE49-F238E27FC236}">
                <a16:creationId xmlns:a16="http://schemas.microsoft.com/office/drawing/2014/main" id="{A33FF872-81A9-84EF-AC6C-12DDB805C9D4}"/>
              </a:ext>
            </a:extLst>
          </p:cNvPr>
          <p:cNvSpPr>
            <a:spLocks noGrp="1"/>
          </p:cNvSpPr>
          <p:nvPr>
            <p:ph type="title"/>
          </p:nvPr>
        </p:nvSpPr>
        <p:spPr>
          <a:xfrm>
            <a:off x="277641" y="0"/>
            <a:ext cx="9995483" cy="1325563"/>
          </a:xfrm>
        </p:spPr>
        <p:txBody>
          <a:bodyPr>
            <a:normAutofit/>
          </a:bodyPr>
          <a:lstStyle/>
          <a:p>
            <a:r>
              <a:rPr lang="en-IN" sz="4000" dirty="0"/>
              <a:t>TECHNOLOGY BUSINESS INCUBATOR (TBI)</a:t>
            </a:r>
          </a:p>
        </p:txBody>
      </p:sp>
      <p:sp>
        <p:nvSpPr>
          <p:cNvPr id="5" name="TextBox 4">
            <a:extLst>
              <a:ext uri="{FF2B5EF4-FFF2-40B4-BE49-F238E27FC236}">
                <a16:creationId xmlns:a16="http://schemas.microsoft.com/office/drawing/2014/main" id="{53D96FF8-EDF8-E220-32AF-0FA26128CD4C}"/>
              </a:ext>
            </a:extLst>
          </p:cNvPr>
          <p:cNvSpPr txBox="1"/>
          <p:nvPr/>
        </p:nvSpPr>
        <p:spPr>
          <a:xfrm>
            <a:off x="1867530" y="5277816"/>
            <a:ext cx="1977887" cy="923330"/>
          </a:xfrm>
          <a:prstGeom prst="rect">
            <a:avLst/>
          </a:prstGeom>
          <a:noFill/>
        </p:spPr>
        <p:txBody>
          <a:bodyPr wrap="square" rtlCol="0">
            <a:spAutoFit/>
          </a:bodyPr>
          <a:lstStyle/>
          <a:p>
            <a:r>
              <a:rPr lang="en-IN" dirty="0">
                <a:solidFill>
                  <a:schemeClr val="bg1"/>
                </a:solidFill>
              </a:rPr>
              <a:t>ONE BIG PICTURE OR TWO THREE  RELEVANT IMAGES</a:t>
            </a:r>
          </a:p>
        </p:txBody>
      </p:sp>
      <p:pic>
        <p:nvPicPr>
          <p:cNvPr id="1026" name="Picture 2" descr="Technology Business Incubator – Just ...">
            <a:extLst>
              <a:ext uri="{FF2B5EF4-FFF2-40B4-BE49-F238E27FC236}">
                <a16:creationId xmlns:a16="http://schemas.microsoft.com/office/drawing/2014/main" id="{FBC7BED6-4978-6A3A-F6D7-0FEED090E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74" y="1151135"/>
            <a:ext cx="461494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tbi.nitc.ac.in/wp-content/gallery/facilities-at-tbi/8N0A7957-copy.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774" y="3136480"/>
            <a:ext cx="4631156" cy="2880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890366" y="5238914"/>
            <a:ext cx="7023993" cy="707886"/>
          </a:xfrm>
          <a:prstGeom prst="rect">
            <a:avLst/>
          </a:prstGeom>
          <a:solidFill>
            <a:schemeClr val="accent4">
              <a:lumMod val="60000"/>
              <a:lumOff val="40000"/>
            </a:schemeClr>
          </a:solidFill>
          <a:ln>
            <a:noFill/>
          </a:ln>
          <a:effectLst>
            <a:outerShdw blurRad="50800" dist="38100" dir="5400000" algn="t" rotWithShape="0">
              <a:prstClr val="black">
                <a:alpha val="40000"/>
              </a:prstClr>
            </a:outerShdw>
          </a:effectLst>
        </p:spPr>
        <p:txBody>
          <a:bodyPr wrap="square">
            <a:spAutoFit/>
          </a:bodyPr>
          <a:lstStyle/>
          <a:p>
            <a:pPr marL="342900" lvl="2" algn="just">
              <a:spcBef>
                <a:spcPts val="1000"/>
              </a:spcBef>
            </a:pPr>
            <a:r>
              <a:rPr lang="en-GB" sz="2000" b="1" kern="0" dirty="0">
                <a:solidFill>
                  <a:schemeClr val="tx1">
                    <a:lumMod val="75000"/>
                    <a:lumOff val="25000"/>
                  </a:schemeClr>
                </a:solidFill>
                <a:cs typeface="Times New Roman" panose="02020603050405020304" pitchFamily="18" charset="0"/>
              </a:rPr>
              <a:t>Conducted 70+ training programmes in entrepreneurship development and trained approx. 1400 entrepreneurs. </a:t>
            </a:r>
          </a:p>
        </p:txBody>
      </p:sp>
      <p:pic>
        <p:nvPicPr>
          <p:cNvPr id="6" name="Picture 5">
            <a:extLst>
              <a:ext uri="{FF2B5EF4-FFF2-40B4-BE49-F238E27FC236}">
                <a16:creationId xmlns:a16="http://schemas.microsoft.com/office/drawing/2014/main" id="{ADF948D1-1CCE-1FBF-6D1E-71605C316FE5}"/>
              </a:ext>
            </a:extLst>
          </p:cNvPr>
          <p:cNvPicPr>
            <a:picLocks noChangeAspect="1"/>
          </p:cNvPicPr>
          <p:nvPr/>
        </p:nvPicPr>
        <p:blipFill>
          <a:blip r:embed="rId4"/>
          <a:stretch>
            <a:fillRect/>
          </a:stretch>
        </p:blipFill>
        <p:spPr>
          <a:xfrm>
            <a:off x="10566246" y="42217"/>
            <a:ext cx="1146326" cy="1146326"/>
          </a:xfrm>
          <a:prstGeom prst="rect">
            <a:avLst/>
          </a:prstGeom>
        </p:spPr>
      </p:pic>
    </p:spTree>
    <p:extLst>
      <p:ext uri="{BB962C8B-B14F-4D97-AF65-F5344CB8AC3E}">
        <p14:creationId xmlns:p14="http://schemas.microsoft.com/office/powerpoint/2010/main" val="409488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CCC660-D541-26C9-5E52-5A37374E8831}"/>
              </a:ext>
            </a:extLst>
          </p:cNvPr>
          <p:cNvSpPr/>
          <p:nvPr/>
        </p:nvSpPr>
        <p:spPr>
          <a:xfrm>
            <a:off x="1" y="1056047"/>
            <a:ext cx="7463248" cy="4043853"/>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p:cNvSpPr>
            <a:spLocks noGrp="1"/>
          </p:cNvSpPr>
          <p:nvPr>
            <p:ph idx="1"/>
          </p:nvPr>
        </p:nvSpPr>
        <p:spPr>
          <a:xfrm>
            <a:off x="119810" y="1432145"/>
            <a:ext cx="7343439" cy="3554819"/>
          </a:xfrm>
        </p:spPr>
        <p:txBody>
          <a:bodyPr wrap="square">
            <a:spAutoFit/>
          </a:bodyPr>
          <a:lstStyle/>
          <a:p>
            <a:pPr marL="457200" indent="-342900">
              <a:lnSpc>
                <a:spcPct val="100000"/>
              </a:lnSpc>
            </a:pPr>
            <a:r>
              <a:rPr lang="en-US" sz="2000" dirty="0">
                <a:solidFill>
                  <a:schemeClr val="bg1"/>
                </a:solidFill>
                <a:cs typeface="Times New Roman" panose="02020603050405020304" pitchFamily="18" charset="0"/>
              </a:rPr>
              <a:t>Sector agnostic - Open to innovators from all sectors</a:t>
            </a:r>
          </a:p>
          <a:p>
            <a:pPr marL="457200" indent="-342900">
              <a:lnSpc>
                <a:spcPct val="100000"/>
              </a:lnSpc>
            </a:pPr>
            <a:r>
              <a:rPr lang="en-US" sz="2000" dirty="0">
                <a:solidFill>
                  <a:schemeClr val="bg1"/>
                </a:solidFill>
                <a:cs typeface="Times New Roman" panose="02020603050405020304" pitchFamily="18" charset="0"/>
              </a:rPr>
              <a:t>Services offered to startups – Technical, Mentoring, marketing, Funding, Statutory and legal assistances</a:t>
            </a:r>
          </a:p>
          <a:p>
            <a:pPr marL="457200" lvl="2" indent="-342900">
              <a:lnSpc>
                <a:spcPct val="100000"/>
              </a:lnSpc>
              <a:spcBef>
                <a:spcPts val="1000"/>
              </a:spcBef>
            </a:pPr>
            <a:r>
              <a:rPr lang="en-GB" kern="0" dirty="0">
                <a:solidFill>
                  <a:schemeClr val="bg1"/>
                </a:solidFill>
                <a:cs typeface="Times New Roman" panose="02020603050405020304" pitchFamily="18" charset="0"/>
              </a:rPr>
              <a:t>Departments/Ministries associated with – DST, Technology Development Board, </a:t>
            </a:r>
            <a:r>
              <a:rPr lang="en-GB" kern="0" dirty="0" err="1">
                <a:solidFill>
                  <a:schemeClr val="bg1"/>
                </a:solidFill>
                <a:cs typeface="Times New Roman" panose="02020603050405020304" pitchFamily="18" charset="0"/>
              </a:rPr>
              <a:t>MeitY</a:t>
            </a:r>
            <a:r>
              <a:rPr lang="en-GB" kern="0" dirty="0">
                <a:solidFill>
                  <a:schemeClr val="bg1"/>
                </a:solidFill>
                <a:cs typeface="Times New Roman" panose="02020603050405020304" pitchFamily="18" charset="0"/>
              </a:rPr>
              <a:t> (TIDE Scheme), </a:t>
            </a:r>
            <a:r>
              <a:rPr lang="en-GB" kern="0" dirty="0" err="1">
                <a:solidFill>
                  <a:schemeClr val="bg1"/>
                </a:solidFill>
                <a:cs typeface="Times New Roman" panose="02020603050405020304" pitchFamily="18" charset="0"/>
              </a:rPr>
              <a:t>MoMSME</a:t>
            </a:r>
            <a:r>
              <a:rPr lang="en-GB" kern="0" dirty="0">
                <a:solidFill>
                  <a:schemeClr val="bg1"/>
                </a:solidFill>
                <a:cs typeface="Times New Roman" panose="02020603050405020304" pitchFamily="18" charset="0"/>
              </a:rPr>
              <a:t> (Incubator, Design scheme, AESDP), Defence Innovation Organisation  (</a:t>
            </a:r>
            <a:r>
              <a:rPr lang="en-GB" kern="0" dirty="0" err="1">
                <a:solidFill>
                  <a:schemeClr val="bg1"/>
                </a:solidFill>
                <a:cs typeface="Times New Roman" panose="02020603050405020304" pitchFamily="18" charset="0"/>
              </a:rPr>
              <a:t>iDex</a:t>
            </a:r>
            <a:r>
              <a:rPr lang="en-GB" kern="0" dirty="0">
                <a:solidFill>
                  <a:schemeClr val="bg1"/>
                </a:solidFill>
                <a:cs typeface="Times New Roman" panose="02020603050405020304" pitchFamily="18" charset="0"/>
              </a:rPr>
              <a:t>), Kerala </a:t>
            </a:r>
            <a:r>
              <a:rPr lang="en-GB" kern="0" dirty="0" err="1">
                <a:solidFill>
                  <a:schemeClr val="bg1"/>
                </a:solidFill>
                <a:cs typeface="Times New Roman" panose="02020603050405020304" pitchFamily="18" charset="0"/>
              </a:rPr>
              <a:t>Startup</a:t>
            </a:r>
            <a:r>
              <a:rPr lang="en-GB" kern="0" dirty="0">
                <a:solidFill>
                  <a:schemeClr val="bg1"/>
                </a:solidFill>
                <a:cs typeface="Times New Roman" panose="02020603050405020304" pitchFamily="18" charset="0"/>
              </a:rPr>
              <a:t> Mission (IEDC), KDISC (ODOI, YIP)</a:t>
            </a:r>
          </a:p>
          <a:p>
            <a:pPr marL="457200" lvl="2" indent="-342900">
              <a:lnSpc>
                <a:spcPct val="100000"/>
              </a:lnSpc>
              <a:spcBef>
                <a:spcPts val="1000"/>
              </a:spcBef>
            </a:pPr>
            <a:r>
              <a:rPr lang="en-GB" kern="0" dirty="0">
                <a:solidFill>
                  <a:schemeClr val="bg1"/>
                </a:solidFill>
                <a:cs typeface="Times New Roman" panose="02020603050405020304" pitchFamily="18" charset="0"/>
              </a:rPr>
              <a:t>Project done that has social impact – Coir Cluster development at </a:t>
            </a:r>
            <a:r>
              <a:rPr lang="en-GB" kern="0" dirty="0" err="1">
                <a:solidFill>
                  <a:schemeClr val="bg1"/>
                </a:solidFill>
                <a:cs typeface="Times New Roman" panose="02020603050405020304" pitchFamily="18" charset="0"/>
              </a:rPr>
              <a:t>Balussery</a:t>
            </a:r>
            <a:r>
              <a:rPr lang="en-GB" kern="0" dirty="0">
                <a:solidFill>
                  <a:schemeClr val="bg1"/>
                </a:solidFill>
                <a:cs typeface="Times New Roman" panose="02020603050405020304" pitchFamily="18" charset="0"/>
              </a:rPr>
              <a:t> (</a:t>
            </a:r>
            <a:r>
              <a:rPr lang="en-GB" kern="0" dirty="0" err="1">
                <a:solidFill>
                  <a:schemeClr val="bg1"/>
                </a:solidFill>
                <a:cs typeface="Times New Roman" panose="02020603050405020304" pitchFamily="18" charset="0"/>
              </a:rPr>
              <a:t>MoMSME</a:t>
            </a:r>
            <a:r>
              <a:rPr lang="en-GB" kern="0" dirty="0">
                <a:solidFill>
                  <a:schemeClr val="bg1"/>
                </a:solidFill>
                <a:cs typeface="Times New Roman" panose="02020603050405020304" pitchFamily="18" charset="0"/>
              </a:rPr>
              <a:t>)</a:t>
            </a:r>
            <a:endParaRPr lang="en-US" dirty="0">
              <a:solidFill>
                <a:schemeClr val="bg1"/>
              </a:solidFill>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0566246" y="42217"/>
            <a:ext cx="1146326" cy="1146326"/>
          </a:xfrm>
          <a:prstGeom prst="rect">
            <a:avLst/>
          </a:prstGeom>
        </p:spPr>
      </p:pic>
      <p:pic>
        <p:nvPicPr>
          <p:cNvPr id="6" name="Picture 5"/>
          <p:cNvPicPr>
            <a:picLocks noChangeAspect="1"/>
          </p:cNvPicPr>
          <p:nvPr/>
        </p:nvPicPr>
        <p:blipFill>
          <a:blip r:embed="rId3"/>
          <a:stretch>
            <a:fillRect/>
          </a:stretch>
        </p:blipFill>
        <p:spPr>
          <a:xfrm>
            <a:off x="7463249" y="1432146"/>
            <a:ext cx="4514567" cy="3554819"/>
          </a:xfrm>
          <a:prstGeom prst="rect">
            <a:avLst/>
          </a:prstGeom>
        </p:spPr>
      </p:pic>
      <p:grpSp>
        <p:nvGrpSpPr>
          <p:cNvPr id="14" name="Group 13">
            <a:extLst>
              <a:ext uri="{FF2B5EF4-FFF2-40B4-BE49-F238E27FC236}">
                <a16:creationId xmlns:a16="http://schemas.microsoft.com/office/drawing/2014/main" id="{04DFCC3A-5918-E311-6A52-0294009D13AF}"/>
              </a:ext>
            </a:extLst>
          </p:cNvPr>
          <p:cNvGrpSpPr/>
          <p:nvPr/>
        </p:nvGrpSpPr>
        <p:grpSpPr>
          <a:xfrm>
            <a:off x="1464128" y="5099900"/>
            <a:ext cx="1394613" cy="1729685"/>
            <a:chOff x="718129" y="4840690"/>
            <a:chExt cx="1394613" cy="1729685"/>
          </a:xfrm>
        </p:grpSpPr>
        <p:sp>
          <p:nvSpPr>
            <p:cNvPr id="7" name="Rectangle 6"/>
            <p:cNvSpPr/>
            <p:nvPr/>
          </p:nvSpPr>
          <p:spPr>
            <a:xfrm>
              <a:off x="718129" y="5924044"/>
              <a:ext cx="1394613" cy="646331"/>
            </a:xfrm>
            <a:prstGeom prst="rect">
              <a:avLst/>
            </a:prstGeom>
          </p:spPr>
          <p:txBody>
            <a:bodyPr wrap="none">
              <a:spAutoFit/>
            </a:bodyPr>
            <a:lstStyle/>
            <a:p>
              <a:pPr algn="ctr"/>
              <a:r>
                <a:rPr lang="en-IN" b="1" dirty="0"/>
                <a:t>COMPANIES </a:t>
              </a:r>
            </a:p>
            <a:p>
              <a:pPr algn="ctr"/>
              <a:r>
                <a:rPr lang="en-IN" b="1" dirty="0"/>
                <a:t>INCUBATED</a:t>
              </a:r>
            </a:p>
          </p:txBody>
        </p:sp>
        <p:pic>
          <p:nvPicPr>
            <p:cNvPr id="12" name="Picture 11">
              <a:extLst>
                <a:ext uri="{FF2B5EF4-FFF2-40B4-BE49-F238E27FC236}">
                  <a16:creationId xmlns:a16="http://schemas.microsoft.com/office/drawing/2014/main" id="{C53FBD3E-E964-039D-252D-4B8E63F3F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59" y="4840690"/>
              <a:ext cx="1083354" cy="1083354"/>
            </a:xfrm>
            <a:prstGeom prst="rect">
              <a:avLst/>
            </a:prstGeom>
          </p:spPr>
        </p:pic>
        <p:sp>
          <p:nvSpPr>
            <p:cNvPr id="13" name="TextBox 12">
              <a:extLst>
                <a:ext uri="{FF2B5EF4-FFF2-40B4-BE49-F238E27FC236}">
                  <a16:creationId xmlns:a16="http://schemas.microsoft.com/office/drawing/2014/main" id="{4488E3A5-F5C6-B1CF-AEA1-991CB0BF79EF}"/>
                </a:ext>
              </a:extLst>
            </p:cNvPr>
            <p:cNvSpPr txBox="1"/>
            <p:nvPr/>
          </p:nvSpPr>
          <p:spPr>
            <a:xfrm>
              <a:off x="1053050" y="5057347"/>
              <a:ext cx="838074" cy="523220"/>
            </a:xfrm>
            <a:prstGeom prst="rect">
              <a:avLst/>
            </a:prstGeom>
            <a:noFill/>
          </p:spPr>
          <p:txBody>
            <a:bodyPr wrap="square" rtlCol="0">
              <a:spAutoFit/>
            </a:bodyPr>
            <a:lstStyle/>
            <a:p>
              <a:r>
                <a:rPr lang="en-IN" sz="2800" b="1" kern="0" dirty="0">
                  <a:solidFill>
                    <a:schemeClr val="accent4"/>
                  </a:solidFill>
                  <a:cs typeface="Times New Roman" panose="02020603050405020304" pitchFamily="18" charset="0"/>
                </a:rPr>
                <a:t>115</a:t>
              </a:r>
              <a:endParaRPr lang="en-IN" sz="2800" b="1" dirty="0">
                <a:solidFill>
                  <a:schemeClr val="accent4"/>
                </a:solidFill>
              </a:endParaRPr>
            </a:p>
          </p:txBody>
        </p:sp>
      </p:grpSp>
      <p:grpSp>
        <p:nvGrpSpPr>
          <p:cNvPr id="16" name="Group 15">
            <a:extLst>
              <a:ext uri="{FF2B5EF4-FFF2-40B4-BE49-F238E27FC236}">
                <a16:creationId xmlns:a16="http://schemas.microsoft.com/office/drawing/2014/main" id="{980F96AD-E344-4C05-8A18-990E075C263D}"/>
              </a:ext>
            </a:extLst>
          </p:cNvPr>
          <p:cNvGrpSpPr/>
          <p:nvPr/>
        </p:nvGrpSpPr>
        <p:grpSpPr>
          <a:xfrm>
            <a:off x="3388666" y="5064730"/>
            <a:ext cx="1438022" cy="1751310"/>
            <a:chOff x="754163" y="4840690"/>
            <a:chExt cx="1438022" cy="1751310"/>
          </a:xfrm>
        </p:grpSpPr>
        <p:sp>
          <p:nvSpPr>
            <p:cNvPr id="17" name="Rectangle 16">
              <a:extLst>
                <a:ext uri="{FF2B5EF4-FFF2-40B4-BE49-F238E27FC236}">
                  <a16:creationId xmlns:a16="http://schemas.microsoft.com/office/drawing/2014/main" id="{B252A66E-0F09-A8B1-6AF9-CEA9F3F6109A}"/>
                </a:ext>
              </a:extLst>
            </p:cNvPr>
            <p:cNvSpPr/>
            <p:nvPr/>
          </p:nvSpPr>
          <p:spPr>
            <a:xfrm>
              <a:off x="754163" y="5945669"/>
              <a:ext cx="1438022" cy="646331"/>
            </a:xfrm>
            <a:prstGeom prst="rect">
              <a:avLst/>
            </a:prstGeom>
          </p:spPr>
          <p:txBody>
            <a:bodyPr wrap="none">
              <a:spAutoFit/>
            </a:bodyPr>
            <a:lstStyle/>
            <a:p>
              <a:pPr algn="ctr"/>
              <a:r>
                <a:rPr lang="en-IN" b="1" dirty="0"/>
                <a:t>GRADUATED </a:t>
              </a:r>
            </a:p>
            <a:p>
              <a:pPr algn="ctr"/>
              <a:r>
                <a:rPr lang="en-IN" b="1" dirty="0"/>
                <a:t>COMPANIES</a:t>
              </a:r>
            </a:p>
          </p:txBody>
        </p:sp>
        <p:pic>
          <p:nvPicPr>
            <p:cNvPr id="18" name="Picture 17">
              <a:extLst>
                <a:ext uri="{FF2B5EF4-FFF2-40B4-BE49-F238E27FC236}">
                  <a16:creationId xmlns:a16="http://schemas.microsoft.com/office/drawing/2014/main" id="{509E4637-C4D1-6BC2-F866-8EA8EE306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59" y="4840690"/>
              <a:ext cx="1083354" cy="1083354"/>
            </a:xfrm>
            <a:prstGeom prst="rect">
              <a:avLst/>
            </a:prstGeom>
          </p:spPr>
        </p:pic>
        <p:sp>
          <p:nvSpPr>
            <p:cNvPr id="19" name="TextBox 18">
              <a:extLst>
                <a:ext uri="{FF2B5EF4-FFF2-40B4-BE49-F238E27FC236}">
                  <a16:creationId xmlns:a16="http://schemas.microsoft.com/office/drawing/2014/main" id="{89832B63-0436-98CD-762B-203DEB15F9E8}"/>
                </a:ext>
              </a:extLst>
            </p:cNvPr>
            <p:cNvSpPr txBox="1"/>
            <p:nvPr/>
          </p:nvSpPr>
          <p:spPr>
            <a:xfrm>
              <a:off x="996398" y="5068588"/>
              <a:ext cx="838074" cy="523220"/>
            </a:xfrm>
            <a:prstGeom prst="rect">
              <a:avLst/>
            </a:prstGeom>
            <a:noFill/>
          </p:spPr>
          <p:txBody>
            <a:bodyPr wrap="square" rtlCol="0">
              <a:spAutoFit/>
            </a:bodyPr>
            <a:lstStyle/>
            <a:p>
              <a:pPr algn="ctr"/>
              <a:r>
                <a:rPr lang="en-IN" sz="2800" b="1" kern="0" dirty="0">
                  <a:solidFill>
                    <a:schemeClr val="accent4"/>
                  </a:solidFill>
                  <a:cs typeface="Times New Roman" panose="02020603050405020304" pitchFamily="18" charset="0"/>
                </a:rPr>
                <a:t>92</a:t>
              </a:r>
              <a:endParaRPr lang="en-IN" sz="2800" b="1" dirty="0">
                <a:solidFill>
                  <a:schemeClr val="accent4"/>
                </a:solidFill>
              </a:endParaRPr>
            </a:p>
          </p:txBody>
        </p:sp>
      </p:grpSp>
      <p:grpSp>
        <p:nvGrpSpPr>
          <p:cNvPr id="20" name="Group 19">
            <a:extLst>
              <a:ext uri="{FF2B5EF4-FFF2-40B4-BE49-F238E27FC236}">
                <a16:creationId xmlns:a16="http://schemas.microsoft.com/office/drawing/2014/main" id="{942EB3FF-74E7-0498-1D53-7D65AA7997C1}"/>
              </a:ext>
            </a:extLst>
          </p:cNvPr>
          <p:cNvGrpSpPr/>
          <p:nvPr/>
        </p:nvGrpSpPr>
        <p:grpSpPr>
          <a:xfrm>
            <a:off x="5197284" y="5064730"/>
            <a:ext cx="1341714" cy="1751310"/>
            <a:chOff x="802317" y="4840690"/>
            <a:chExt cx="1341714" cy="1751310"/>
          </a:xfrm>
        </p:grpSpPr>
        <p:sp>
          <p:nvSpPr>
            <p:cNvPr id="21" name="Rectangle 20">
              <a:extLst>
                <a:ext uri="{FF2B5EF4-FFF2-40B4-BE49-F238E27FC236}">
                  <a16:creationId xmlns:a16="http://schemas.microsoft.com/office/drawing/2014/main" id="{9A83142C-9A67-E195-23CA-28F8053534A8}"/>
                </a:ext>
              </a:extLst>
            </p:cNvPr>
            <p:cNvSpPr/>
            <p:nvPr/>
          </p:nvSpPr>
          <p:spPr>
            <a:xfrm>
              <a:off x="802317" y="5945669"/>
              <a:ext cx="1341714" cy="646331"/>
            </a:xfrm>
            <a:prstGeom prst="rect">
              <a:avLst/>
            </a:prstGeom>
          </p:spPr>
          <p:txBody>
            <a:bodyPr wrap="none">
              <a:spAutoFit/>
            </a:bodyPr>
            <a:lstStyle/>
            <a:p>
              <a:pPr algn="ctr"/>
              <a:r>
                <a:rPr lang="en-IN" b="1" dirty="0"/>
                <a:t>FUNDED</a:t>
              </a:r>
            </a:p>
            <a:p>
              <a:pPr algn="ctr"/>
              <a:r>
                <a:rPr lang="en-IN" b="1" dirty="0"/>
                <a:t>COMPANIES</a:t>
              </a:r>
            </a:p>
          </p:txBody>
        </p:sp>
        <p:pic>
          <p:nvPicPr>
            <p:cNvPr id="22" name="Picture 21">
              <a:extLst>
                <a:ext uri="{FF2B5EF4-FFF2-40B4-BE49-F238E27FC236}">
                  <a16:creationId xmlns:a16="http://schemas.microsoft.com/office/drawing/2014/main" id="{179C677C-8F49-4BFC-EC20-53F5E8CDC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59" y="4840690"/>
              <a:ext cx="1083354" cy="1083354"/>
            </a:xfrm>
            <a:prstGeom prst="rect">
              <a:avLst/>
            </a:prstGeom>
          </p:spPr>
        </p:pic>
        <p:sp>
          <p:nvSpPr>
            <p:cNvPr id="23" name="TextBox 22">
              <a:extLst>
                <a:ext uri="{FF2B5EF4-FFF2-40B4-BE49-F238E27FC236}">
                  <a16:creationId xmlns:a16="http://schemas.microsoft.com/office/drawing/2014/main" id="{5B0DCEAF-733F-868F-11F3-49E62883A8E5}"/>
                </a:ext>
              </a:extLst>
            </p:cNvPr>
            <p:cNvSpPr txBox="1"/>
            <p:nvPr/>
          </p:nvSpPr>
          <p:spPr>
            <a:xfrm>
              <a:off x="996398" y="5068588"/>
              <a:ext cx="838074" cy="523220"/>
            </a:xfrm>
            <a:prstGeom prst="rect">
              <a:avLst/>
            </a:prstGeom>
            <a:noFill/>
          </p:spPr>
          <p:txBody>
            <a:bodyPr wrap="square" rtlCol="0">
              <a:spAutoFit/>
            </a:bodyPr>
            <a:lstStyle/>
            <a:p>
              <a:pPr algn="ctr"/>
              <a:r>
                <a:rPr lang="en-IN" sz="2800" b="1" kern="0" dirty="0">
                  <a:solidFill>
                    <a:schemeClr val="accent4"/>
                  </a:solidFill>
                  <a:cs typeface="Times New Roman" panose="02020603050405020304" pitchFamily="18" charset="0"/>
                </a:rPr>
                <a:t>71</a:t>
              </a:r>
              <a:endParaRPr lang="en-IN" sz="2800" b="1" dirty="0">
                <a:solidFill>
                  <a:schemeClr val="accent4"/>
                </a:solidFill>
              </a:endParaRPr>
            </a:p>
          </p:txBody>
        </p:sp>
      </p:grpSp>
      <p:grpSp>
        <p:nvGrpSpPr>
          <p:cNvPr id="24" name="Group 23">
            <a:extLst>
              <a:ext uri="{FF2B5EF4-FFF2-40B4-BE49-F238E27FC236}">
                <a16:creationId xmlns:a16="http://schemas.microsoft.com/office/drawing/2014/main" id="{4B248FFA-EAD0-59D7-9DEC-BF179C5F461F}"/>
              </a:ext>
            </a:extLst>
          </p:cNvPr>
          <p:cNvGrpSpPr/>
          <p:nvPr/>
        </p:nvGrpSpPr>
        <p:grpSpPr>
          <a:xfrm>
            <a:off x="6842057" y="5043105"/>
            <a:ext cx="2217915" cy="1751310"/>
            <a:chOff x="364216" y="4840690"/>
            <a:chExt cx="2217915" cy="1751310"/>
          </a:xfrm>
        </p:grpSpPr>
        <p:sp>
          <p:nvSpPr>
            <p:cNvPr id="25" name="Rectangle 24">
              <a:extLst>
                <a:ext uri="{FF2B5EF4-FFF2-40B4-BE49-F238E27FC236}">
                  <a16:creationId xmlns:a16="http://schemas.microsoft.com/office/drawing/2014/main" id="{AF3E4A51-D502-EF26-C908-FE024CE06B2A}"/>
                </a:ext>
              </a:extLst>
            </p:cNvPr>
            <p:cNvSpPr/>
            <p:nvPr/>
          </p:nvSpPr>
          <p:spPr>
            <a:xfrm>
              <a:off x="364216" y="5945669"/>
              <a:ext cx="2217915" cy="646331"/>
            </a:xfrm>
            <a:prstGeom prst="rect">
              <a:avLst/>
            </a:prstGeom>
          </p:spPr>
          <p:txBody>
            <a:bodyPr wrap="none">
              <a:spAutoFit/>
            </a:bodyPr>
            <a:lstStyle/>
            <a:p>
              <a:pPr algn="ctr"/>
              <a:r>
                <a:rPr lang="en-US" b="1" dirty="0">
                  <a:ea typeface="Lato" panose="020F0502020204030203" pitchFamily="34" charset="0"/>
                  <a:cs typeface="Lato" panose="020F0502020204030203" pitchFamily="34" charset="0"/>
                </a:rPr>
                <a:t>COMPANIES HAVING </a:t>
              </a:r>
            </a:p>
            <a:p>
              <a:pPr algn="ctr"/>
              <a:r>
                <a:rPr lang="en-US" b="1" dirty="0">
                  <a:ea typeface="Lato" panose="020F0502020204030203" pitchFamily="34" charset="0"/>
                  <a:cs typeface="Lato" panose="020F0502020204030203" pitchFamily="34" charset="0"/>
                </a:rPr>
                <a:t>MORE THAN 1CR</a:t>
              </a:r>
              <a:endParaRPr lang="en-IN" b="1" dirty="0">
                <a:ea typeface="Lato" panose="020F0502020204030203" pitchFamily="34" charset="0"/>
                <a:cs typeface="Lato" panose="020F0502020204030203" pitchFamily="34" charset="0"/>
              </a:endParaRPr>
            </a:p>
          </p:txBody>
        </p:sp>
        <p:pic>
          <p:nvPicPr>
            <p:cNvPr id="26" name="Picture 25">
              <a:extLst>
                <a:ext uri="{FF2B5EF4-FFF2-40B4-BE49-F238E27FC236}">
                  <a16:creationId xmlns:a16="http://schemas.microsoft.com/office/drawing/2014/main" id="{23394FF1-637C-8782-368E-5D9E8F549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59" y="4840690"/>
              <a:ext cx="1083354" cy="1083354"/>
            </a:xfrm>
            <a:prstGeom prst="rect">
              <a:avLst/>
            </a:prstGeom>
          </p:spPr>
        </p:pic>
        <p:sp>
          <p:nvSpPr>
            <p:cNvPr id="27" name="TextBox 26">
              <a:extLst>
                <a:ext uri="{FF2B5EF4-FFF2-40B4-BE49-F238E27FC236}">
                  <a16:creationId xmlns:a16="http://schemas.microsoft.com/office/drawing/2014/main" id="{FF02A615-5CAA-4BC9-5419-5D8473B203E2}"/>
                </a:ext>
              </a:extLst>
            </p:cNvPr>
            <p:cNvSpPr txBox="1"/>
            <p:nvPr/>
          </p:nvSpPr>
          <p:spPr>
            <a:xfrm>
              <a:off x="996398" y="5068588"/>
              <a:ext cx="838074" cy="523220"/>
            </a:xfrm>
            <a:prstGeom prst="rect">
              <a:avLst/>
            </a:prstGeom>
            <a:noFill/>
          </p:spPr>
          <p:txBody>
            <a:bodyPr wrap="square" rtlCol="0">
              <a:spAutoFit/>
            </a:bodyPr>
            <a:lstStyle/>
            <a:p>
              <a:pPr algn="ctr"/>
              <a:r>
                <a:rPr lang="en-IN" sz="2800" b="1" kern="0" dirty="0">
                  <a:solidFill>
                    <a:schemeClr val="accent4"/>
                  </a:solidFill>
                  <a:cs typeface="Times New Roman" panose="02020603050405020304" pitchFamily="18" charset="0"/>
                </a:rPr>
                <a:t>12</a:t>
              </a:r>
              <a:endParaRPr lang="en-IN" sz="2800" b="1" dirty="0">
                <a:solidFill>
                  <a:schemeClr val="accent4"/>
                </a:solidFill>
              </a:endParaRPr>
            </a:p>
          </p:txBody>
        </p:sp>
      </p:grpSp>
      <p:grpSp>
        <p:nvGrpSpPr>
          <p:cNvPr id="28" name="Group 27">
            <a:extLst>
              <a:ext uri="{FF2B5EF4-FFF2-40B4-BE49-F238E27FC236}">
                <a16:creationId xmlns:a16="http://schemas.microsoft.com/office/drawing/2014/main" id="{C1DEB9FB-F9AE-3843-73DD-A8F683F76E24}"/>
              </a:ext>
            </a:extLst>
          </p:cNvPr>
          <p:cNvGrpSpPr/>
          <p:nvPr/>
        </p:nvGrpSpPr>
        <p:grpSpPr>
          <a:xfrm>
            <a:off x="9289397" y="5043105"/>
            <a:ext cx="1617622" cy="1751310"/>
            <a:chOff x="731861" y="4840690"/>
            <a:chExt cx="1617622" cy="1751310"/>
          </a:xfrm>
        </p:grpSpPr>
        <p:sp>
          <p:nvSpPr>
            <p:cNvPr id="29" name="Rectangle 28">
              <a:extLst>
                <a:ext uri="{FF2B5EF4-FFF2-40B4-BE49-F238E27FC236}">
                  <a16:creationId xmlns:a16="http://schemas.microsoft.com/office/drawing/2014/main" id="{E7A4CF33-3B4A-897E-7B21-D6C02884B8AC}"/>
                </a:ext>
              </a:extLst>
            </p:cNvPr>
            <p:cNvSpPr/>
            <p:nvPr/>
          </p:nvSpPr>
          <p:spPr>
            <a:xfrm>
              <a:off x="731861" y="5945669"/>
              <a:ext cx="1617622" cy="646331"/>
            </a:xfrm>
            <a:prstGeom prst="rect">
              <a:avLst/>
            </a:prstGeom>
          </p:spPr>
          <p:txBody>
            <a:bodyPr wrap="none">
              <a:spAutoFit/>
            </a:bodyPr>
            <a:lstStyle/>
            <a:p>
              <a:r>
                <a:rPr lang="en-IN" b="1" dirty="0">
                  <a:ea typeface="Lato" panose="020F0502020204030203" pitchFamily="34" charset="0"/>
                  <a:cs typeface="Lato" panose="020F0502020204030203" pitchFamily="34" charset="0"/>
                </a:rPr>
                <a:t>EMPLOYMENT </a:t>
              </a:r>
            </a:p>
            <a:p>
              <a:r>
                <a:rPr lang="en-IN" b="1" dirty="0">
                  <a:ea typeface="Lato" panose="020F0502020204030203" pitchFamily="34" charset="0"/>
                  <a:cs typeface="Lato" panose="020F0502020204030203" pitchFamily="34" charset="0"/>
                </a:rPr>
                <a:t>GENERATION</a:t>
              </a:r>
            </a:p>
          </p:txBody>
        </p:sp>
        <p:pic>
          <p:nvPicPr>
            <p:cNvPr id="30" name="Picture 29">
              <a:extLst>
                <a:ext uri="{FF2B5EF4-FFF2-40B4-BE49-F238E27FC236}">
                  <a16:creationId xmlns:a16="http://schemas.microsoft.com/office/drawing/2014/main" id="{85B9823D-AC4A-4650-DDD0-68D9144A8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59" y="4840690"/>
              <a:ext cx="1083354" cy="1083354"/>
            </a:xfrm>
            <a:prstGeom prst="rect">
              <a:avLst/>
            </a:prstGeom>
          </p:spPr>
        </p:pic>
        <p:sp>
          <p:nvSpPr>
            <p:cNvPr id="31" name="TextBox 30">
              <a:extLst>
                <a:ext uri="{FF2B5EF4-FFF2-40B4-BE49-F238E27FC236}">
                  <a16:creationId xmlns:a16="http://schemas.microsoft.com/office/drawing/2014/main" id="{D7481941-434D-A8CB-D265-8C07C330AC23}"/>
                </a:ext>
              </a:extLst>
            </p:cNvPr>
            <p:cNvSpPr txBox="1"/>
            <p:nvPr/>
          </p:nvSpPr>
          <p:spPr>
            <a:xfrm>
              <a:off x="996398" y="5068588"/>
              <a:ext cx="838074" cy="461665"/>
            </a:xfrm>
            <a:prstGeom prst="rect">
              <a:avLst/>
            </a:prstGeom>
            <a:noFill/>
          </p:spPr>
          <p:txBody>
            <a:bodyPr wrap="square" rtlCol="0">
              <a:spAutoFit/>
            </a:bodyPr>
            <a:lstStyle/>
            <a:p>
              <a:pPr algn="ctr"/>
              <a:r>
                <a:rPr lang="en-IN" sz="2400" b="1" kern="0" dirty="0">
                  <a:solidFill>
                    <a:schemeClr val="accent4"/>
                  </a:solidFill>
                  <a:cs typeface="Times New Roman" panose="02020603050405020304" pitchFamily="18" charset="0"/>
                </a:rPr>
                <a:t>1200</a:t>
              </a:r>
              <a:endParaRPr lang="en-IN" sz="2400" b="1" dirty="0">
                <a:solidFill>
                  <a:schemeClr val="accent4"/>
                </a:solidFill>
              </a:endParaRPr>
            </a:p>
          </p:txBody>
        </p:sp>
      </p:grpSp>
      <p:sp>
        <p:nvSpPr>
          <p:cNvPr id="34" name="Title 2">
            <a:extLst>
              <a:ext uri="{FF2B5EF4-FFF2-40B4-BE49-F238E27FC236}">
                <a16:creationId xmlns:a16="http://schemas.microsoft.com/office/drawing/2014/main" id="{4A240D27-CFB7-D4F2-9942-F8C402B34FBF}"/>
              </a:ext>
            </a:extLst>
          </p:cNvPr>
          <p:cNvSpPr>
            <a:spLocks noGrp="1"/>
          </p:cNvSpPr>
          <p:nvPr>
            <p:ph type="title"/>
          </p:nvPr>
        </p:nvSpPr>
        <p:spPr>
          <a:xfrm>
            <a:off x="277641" y="0"/>
            <a:ext cx="9995483" cy="1325563"/>
          </a:xfrm>
        </p:spPr>
        <p:txBody>
          <a:bodyPr>
            <a:normAutofit/>
          </a:bodyPr>
          <a:lstStyle/>
          <a:p>
            <a:r>
              <a:rPr lang="en-IN" sz="4000" dirty="0"/>
              <a:t>TECHNOLOGY BUSINESS INCUBATOR (TBI)</a:t>
            </a:r>
          </a:p>
        </p:txBody>
      </p:sp>
    </p:spTree>
    <p:extLst>
      <p:ext uri="{BB962C8B-B14F-4D97-AF65-F5344CB8AC3E}">
        <p14:creationId xmlns:p14="http://schemas.microsoft.com/office/powerpoint/2010/main" val="348141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5DDF4-8900-E43B-9714-2C53C0ACD68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62487" y="976724"/>
            <a:ext cx="1254813" cy="2219129"/>
          </a:xfrm>
          <a:prstGeom prst="rect">
            <a:avLst/>
          </a:prstGeom>
        </p:spPr>
      </p:pic>
      <p:pic>
        <p:nvPicPr>
          <p:cNvPr id="5" name="Picture 4">
            <a:extLst>
              <a:ext uri="{FF2B5EF4-FFF2-40B4-BE49-F238E27FC236}">
                <a16:creationId xmlns:a16="http://schemas.microsoft.com/office/drawing/2014/main" id="{F87A50A2-F317-B18A-B21C-6187CCA6C1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020" y="914504"/>
            <a:ext cx="5031443" cy="2704400"/>
          </a:xfrm>
          <a:prstGeom prst="rect">
            <a:avLst/>
          </a:prstGeom>
        </p:spPr>
      </p:pic>
      <p:cxnSp>
        <p:nvCxnSpPr>
          <p:cNvPr id="17" name="Straight Connector 16">
            <a:extLst>
              <a:ext uri="{FF2B5EF4-FFF2-40B4-BE49-F238E27FC236}">
                <a16:creationId xmlns:a16="http://schemas.microsoft.com/office/drawing/2014/main" id="{8C1B9E09-0D2D-EFEE-65BF-8695AC56EDF5}"/>
              </a:ext>
            </a:extLst>
          </p:cNvPr>
          <p:cNvCxnSpPr>
            <a:cxnSpLocks/>
          </p:cNvCxnSpPr>
          <p:nvPr/>
        </p:nvCxnSpPr>
        <p:spPr>
          <a:xfrm>
            <a:off x="4030133" y="2400343"/>
            <a:ext cx="2463800" cy="21124"/>
          </a:xfrm>
          <a:prstGeom prst="line">
            <a:avLst/>
          </a:prstGeom>
          <a:ln/>
        </p:spPr>
        <p:style>
          <a:lnRef idx="3">
            <a:schemeClr val="accent4"/>
          </a:lnRef>
          <a:fillRef idx="0">
            <a:schemeClr val="accent4"/>
          </a:fillRef>
          <a:effectRef idx="2">
            <a:schemeClr val="accent4"/>
          </a:effectRef>
          <a:fontRef idx="minor">
            <a:schemeClr val="tx1"/>
          </a:fontRef>
        </p:style>
      </p:cxnSp>
      <p:sp>
        <p:nvSpPr>
          <p:cNvPr id="23" name="TextBox 22">
            <a:extLst>
              <a:ext uri="{FF2B5EF4-FFF2-40B4-BE49-F238E27FC236}">
                <a16:creationId xmlns:a16="http://schemas.microsoft.com/office/drawing/2014/main" id="{873FF29B-B435-F142-4DD6-666F63C5EEB0}"/>
              </a:ext>
            </a:extLst>
          </p:cNvPr>
          <p:cNvSpPr txBox="1"/>
          <p:nvPr/>
        </p:nvSpPr>
        <p:spPr>
          <a:xfrm>
            <a:off x="128337" y="3906257"/>
            <a:ext cx="5823897" cy="2964914"/>
          </a:xfrm>
          <a:prstGeom prst="rect">
            <a:avLst/>
          </a:prstGeom>
          <a:noFill/>
        </p:spPr>
        <p:txBody>
          <a:bodyPr wrap="square" rtlCol="0">
            <a:spAutoFit/>
          </a:bodyPr>
          <a:lstStyle/>
          <a:p>
            <a:pPr lvl="0" algn="just">
              <a:spcAft>
                <a:spcPts val="375"/>
              </a:spcAft>
            </a:pPr>
            <a:r>
              <a:rPr lang="en-IN" sz="1800" kern="0" dirty="0">
                <a:effectLst/>
                <a:ea typeface="Times New Roman" panose="02020603050405020304" pitchFamily="18" charset="0"/>
                <a:cs typeface="Times New Roman" panose="02020603050405020304" pitchFamily="18" charset="0"/>
              </a:rPr>
              <a:t>Calicut, also known as Kozhikode, located in the Malabar region of Kerala State, found a place in world history with the discovery of a sea route to India in 1498 by the Portuguese navigator </a:t>
            </a:r>
            <a:r>
              <a:rPr lang="en-IN" kern="0" dirty="0">
                <a:ea typeface="Times New Roman" panose="02020603050405020304" pitchFamily="18" charset="0"/>
                <a:cs typeface="Times New Roman" panose="02020603050405020304" pitchFamily="18" charset="0"/>
              </a:rPr>
              <a:t>Vasco da Gama</a:t>
            </a:r>
            <a:r>
              <a:rPr lang="en-IN" sz="1800" kern="0" dirty="0">
                <a:effectLst/>
                <a:ea typeface="Times New Roman" panose="02020603050405020304" pitchFamily="18" charset="0"/>
                <a:cs typeface="Times New Roman" panose="02020603050405020304" pitchFamily="18" charset="0"/>
              </a:rPr>
              <a:t>. </a:t>
            </a:r>
          </a:p>
          <a:p>
            <a:pPr algn="just">
              <a:spcAft>
                <a:spcPts val="375"/>
              </a:spcAft>
            </a:pPr>
            <a:endParaRPr lang="en-IN" sz="1800" kern="0" dirty="0">
              <a:effectLst/>
              <a:ea typeface="Times New Roman" panose="02020603050405020304" pitchFamily="18" charset="0"/>
              <a:cs typeface="Times New Roman" panose="02020603050405020304" pitchFamily="18" charset="0"/>
            </a:endParaRPr>
          </a:p>
          <a:p>
            <a:pPr algn="just">
              <a:spcAft>
                <a:spcPts val="375"/>
              </a:spcAft>
            </a:pPr>
            <a:r>
              <a:rPr lang="en-IN" sz="1800" kern="0" dirty="0">
                <a:effectLst/>
                <a:ea typeface="Times New Roman" panose="02020603050405020304" pitchFamily="18" charset="0"/>
                <a:cs typeface="Times New Roman" panose="02020603050405020304" pitchFamily="18" charset="0"/>
              </a:rPr>
              <a:t>Basking in the idyllic setting of the Arabian Sea on the west and the proud peaks of the Wayanad hills on the east, Calicut is known for its serene beaches, lush green countryside, historic sites, calm backwaters, wildlife sanctuaries, rivers and waterfalls. </a:t>
            </a:r>
            <a:endParaRPr lang="en-IN" sz="1600" dirty="0"/>
          </a:p>
        </p:txBody>
      </p:sp>
      <p:pic>
        <p:nvPicPr>
          <p:cNvPr id="2" name="Picture 1">
            <a:extLst>
              <a:ext uri="{FF2B5EF4-FFF2-40B4-BE49-F238E27FC236}">
                <a16:creationId xmlns:a16="http://schemas.microsoft.com/office/drawing/2014/main" id="{273FDC01-BDFB-052C-36D7-E8664685E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234" y="702272"/>
            <a:ext cx="2369933" cy="2704400"/>
          </a:xfrm>
          <a:prstGeom prst="rect">
            <a:avLst/>
          </a:prstGeom>
        </p:spPr>
      </p:pic>
      <p:cxnSp>
        <p:nvCxnSpPr>
          <p:cNvPr id="19" name="Straight Connector 18">
            <a:extLst>
              <a:ext uri="{FF2B5EF4-FFF2-40B4-BE49-F238E27FC236}">
                <a16:creationId xmlns:a16="http://schemas.microsoft.com/office/drawing/2014/main" id="{26413F7E-1696-09B1-0723-19D7878DBFFB}"/>
              </a:ext>
            </a:extLst>
          </p:cNvPr>
          <p:cNvCxnSpPr>
            <a:cxnSpLocks/>
          </p:cNvCxnSpPr>
          <p:nvPr/>
        </p:nvCxnSpPr>
        <p:spPr>
          <a:xfrm flipV="1">
            <a:off x="6589727" y="1668751"/>
            <a:ext cx="2754570" cy="1463432"/>
          </a:xfrm>
          <a:prstGeom prst="line">
            <a:avLst/>
          </a:prstGeom>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0991FD89-95C2-89B0-B260-0CDD85C6DE47}"/>
              </a:ext>
            </a:extLst>
          </p:cNvPr>
          <p:cNvSpPr txBox="1"/>
          <p:nvPr/>
        </p:nvSpPr>
        <p:spPr>
          <a:xfrm>
            <a:off x="6096000" y="3446560"/>
            <a:ext cx="2143027" cy="338554"/>
          </a:xfrm>
          <a:prstGeom prst="rect">
            <a:avLst/>
          </a:prstGeom>
          <a:noFill/>
        </p:spPr>
        <p:txBody>
          <a:bodyPr wrap="square" rtlCol="0">
            <a:spAutoFit/>
          </a:bodyPr>
          <a:lstStyle/>
          <a:p>
            <a:r>
              <a:rPr lang="en-US" sz="1600" b="1" i="1" dirty="0">
                <a:solidFill>
                  <a:srgbClr val="00B0F0"/>
                </a:solidFill>
              </a:rPr>
              <a:t>KERALA (INDIA)</a:t>
            </a:r>
            <a:endParaRPr lang="en-IN" sz="1600" b="1" i="1" dirty="0">
              <a:solidFill>
                <a:srgbClr val="00B0F0"/>
              </a:solidFill>
            </a:endParaRPr>
          </a:p>
        </p:txBody>
      </p:sp>
      <p:sp>
        <p:nvSpPr>
          <p:cNvPr id="6" name="TextBox 5">
            <a:extLst>
              <a:ext uri="{FF2B5EF4-FFF2-40B4-BE49-F238E27FC236}">
                <a16:creationId xmlns:a16="http://schemas.microsoft.com/office/drawing/2014/main" id="{14E1458E-4232-80BE-086B-AEDE0BB3D900}"/>
              </a:ext>
            </a:extLst>
          </p:cNvPr>
          <p:cNvSpPr txBox="1"/>
          <p:nvPr/>
        </p:nvSpPr>
        <p:spPr>
          <a:xfrm>
            <a:off x="8624799" y="1940790"/>
            <a:ext cx="2143027" cy="584775"/>
          </a:xfrm>
          <a:prstGeom prst="rect">
            <a:avLst/>
          </a:prstGeom>
          <a:noFill/>
        </p:spPr>
        <p:txBody>
          <a:bodyPr wrap="square" rtlCol="0">
            <a:spAutoFit/>
          </a:bodyPr>
          <a:lstStyle/>
          <a:p>
            <a:r>
              <a:rPr lang="en-US" sz="1600" b="1" i="1" dirty="0">
                <a:solidFill>
                  <a:srgbClr val="00B0F0"/>
                </a:solidFill>
              </a:rPr>
              <a:t>CALICUT </a:t>
            </a:r>
          </a:p>
          <a:p>
            <a:r>
              <a:rPr lang="en-US" sz="1600" b="1" i="1" dirty="0">
                <a:solidFill>
                  <a:srgbClr val="00B0F0"/>
                </a:solidFill>
              </a:rPr>
              <a:t>(KERALA)</a:t>
            </a:r>
            <a:endParaRPr lang="en-IN" sz="1600" b="1" i="1" dirty="0">
              <a:solidFill>
                <a:srgbClr val="00B0F0"/>
              </a:solidFill>
            </a:endParaRPr>
          </a:p>
        </p:txBody>
      </p:sp>
      <p:sp>
        <p:nvSpPr>
          <p:cNvPr id="11" name="TextBox 10">
            <a:extLst>
              <a:ext uri="{FF2B5EF4-FFF2-40B4-BE49-F238E27FC236}">
                <a16:creationId xmlns:a16="http://schemas.microsoft.com/office/drawing/2014/main" id="{33F83284-61F4-DD30-EBA9-5DA3745AF3F6}"/>
              </a:ext>
            </a:extLst>
          </p:cNvPr>
          <p:cNvSpPr txBox="1"/>
          <p:nvPr/>
        </p:nvSpPr>
        <p:spPr>
          <a:xfrm>
            <a:off x="8180765" y="266320"/>
            <a:ext cx="3593313" cy="523220"/>
          </a:xfrm>
          <a:prstGeom prst="rect">
            <a:avLst/>
          </a:prstGeom>
          <a:noFill/>
        </p:spPr>
        <p:txBody>
          <a:bodyPr wrap="square" rtlCol="0">
            <a:spAutoFit/>
          </a:bodyPr>
          <a:lstStyle/>
          <a:p>
            <a:r>
              <a:rPr lang="en-IN" sz="2800" b="1" dirty="0">
                <a:latin typeface="+mj-lt"/>
              </a:rPr>
              <a:t>CALICUT, KERALA, INDIA</a:t>
            </a:r>
          </a:p>
        </p:txBody>
      </p:sp>
      <p:sp>
        <p:nvSpPr>
          <p:cNvPr id="7" name="TextBox 6">
            <a:extLst>
              <a:ext uri="{FF2B5EF4-FFF2-40B4-BE49-F238E27FC236}">
                <a16:creationId xmlns:a16="http://schemas.microsoft.com/office/drawing/2014/main" id="{A9AD9475-293C-0B86-9FA1-88C7875C6109}"/>
              </a:ext>
            </a:extLst>
          </p:cNvPr>
          <p:cNvSpPr txBox="1"/>
          <p:nvPr/>
        </p:nvSpPr>
        <p:spPr>
          <a:xfrm>
            <a:off x="6095999" y="3906257"/>
            <a:ext cx="5919537" cy="2636619"/>
          </a:xfrm>
          <a:prstGeom prst="rect">
            <a:avLst/>
          </a:prstGeom>
          <a:noFill/>
        </p:spPr>
        <p:txBody>
          <a:bodyPr wrap="square" rtlCol="0">
            <a:spAutoFit/>
          </a:bodyPr>
          <a:lstStyle/>
          <a:p>
            <a:pPr algn="just">
              <a:spcAft>
                <a:spcPts val="375"/>
              </a:spcAft>
            </a:pPr>
            <a:r>
              <a:rPr lang="en-IN" sz="1800" kern="0" dirty="0">
                <a:effectLst/>
                <a:ea typeface="Times New Roman" panose="02020603050405020304" pitchFamily="18" charset="0"/>
                <a:cs typeface="Times New Roman" panose="02020603050405020304" pitchFamily="18" charset="0"/>
              </a:rPr>
              <a:t>Calicut was given the tag of </a:t>
            </a:r>
            <a:r>
              <a:rPr lang="en-IN" sz="1800" i="1" kern="0" dirty="0">
                <a:effectLst/>
                <a:ea typeface="Times New Roman" panose="02020603050405020304" pitchFamily="18" charset="0"/>
                <a:cs typeface="Times New Roman" panose="02020603050405020304" pitchFamily="18" charset="0"/>
              </a:rPr>
              <a:t>City of Sculptures</a:t>
            </a:r>
            <a:r>
              <a:rPr lang="en-IN" i="1" kern="0" dirty="0">
                <a:ea typeface="Times New Roman" panose="02020603050405020304" pitchFamily="18" charset="0"/>
                <a:cs typeface="Times New Roman" panose="02020603050405020304" pitchFamily="18" charset="0"/>
              </a:rPr>
              <a:t> </a:t>
            </a:r>
            <a:r>
              <a:rPr lang="en-IN" sz="1800" kern="0" dirty="0">
                <a:effectLst/>
                <a:ea typeface="Times New Roman" panose="02020603050405020304" pitchFamily="18" charset="0"/>
                <a:cs typeface="Times New Roman" panose="02020603050405020304" pitchFamily="18" charset="0"/>
              </a:rPr>
              <a:t>(Shilpa </a:t>
            </a:r>
            <a:r>
              <a:rPr lang="en-IN" sz="1800" kern="0" dirty="0" err="1">
                <a:effectLst/>
                <a:ea typeface="Times New Roman" panose="02020603050405020304" pitchFamily="18" charset="0"/>
                <a:cs typeface="Times New Roman" panose="02020603050405020304" pitchFamily="18" charset="0"/>
              </a:rPr>
              <a:t>Nagaram</a:t>
            </a:r>
            <a:r>
              <a:rPr lang="en-IN" sz="1800" kern="0" dirty="0">
                <a:effectLst/>
                <a:ea typeface="Times New Roman" panose="02020603050405020304" pitchFamily="18" charset="0"/>
                <a:cs typeface="Times New Roman" panose="02020603050405020304" pitchFamily="18" charset="0"/>
              </a:rPr>
              <a:t>) in 2012 because of the architectural sculptures around the city.  Besides, </a:t>
            </a:r>
            <a:r>
              <a:rPr lang="en-US" kern="0" dirty="0">
                <a:ea typeface="Times New Roman" panose="02020603050405020304" pitchFamily="18" charset="0"/>
                <a:cs typeface="Times New Roman" panose="02020603050405020304" pitchFamily="18" charset="0"/>
              </a:rPr>
              <a:t>Calicut declared India’s first UNESCO </a:t>
            </a:r>
            <a:r>
              <a:rPr lang="en-US" i="1" kern="0" dirty="0">
                <a:ea typeface="Times New Roman" panose="02020603050405020304" pitchFamily="18" charset="0"/>
                <a:cs typeface="Times New Roman" panose="02020603050405020304" pitchFamily="18" charset="0"/>
              </a:rPr>
              <a:t>City of Literature</a:t>
            </a:r>
            <a:r>
              <a:rPr lang="en-US" kern="0" dirty="0">
                <a:ea typeface="Times New Roman" panose="02020603050405020304" pitchFamily="18" charset="0"/>
                <a:cs typeface="Times New Roman" panose="02020603050405020304" pitchFamily="18" charset="0"/>
              </a:rPr>
              <a:t> in 2023.</a:t>
            </a:r>
            <a:endParaRPr lang="en-IN" sz="1800" kern="0" dirty="0">
              <a:effectLst/>
              <a:ea typeface="Times New Roman" panose="02020603050405020304" pitchFamily="18" charset="0"/>
              <a:cs typeface="Times New Roman" panose="02020603050405020304" pitchFamily="18" charset="0"/>
            </a:endParaRPr>
          </a:p>
          <a:p>
            <a:pPr algn="just"/>
            <a:endParaRPr lang="en-US" dirty="0"/>
          </a:p>
          <a:p>
            <a:pPr algn="just"/>
            <a:r>
              <a:rPr lang="en-US" dirty="0"/>
              <a:t>Calicut - </a:t>
            </a:r>
            <a:r>
              <a:rPr lang="en-US" i="1" dirty="0"/>
              <a:t>the city of truth</a:t>
            </a:r>
            <a:r>
              <a:rPr lang="en-US" dirty="0"/>
              <a:t>, has a population of 1.8 million and is home to premier educational/research institutions. Currently there are many IT companies running in </a:t>
            </a:r>
            <a:r>
              <a:rPr lang="en-US" dirty="0" err="1"/>
              <a:t>Cyberpark</a:t>
            </a:r>
            <a:r>
              <a:rPr lang="en-US" dirty="0"/>
              <a:t> and </a:t>
            </a:r>
            <a:r>
              <a:rPr lang="en-US" dirty="0" err="1"/>
              <a:t>HiLITE</a:t>
            </a:r>
            <a:r>
              <a:rPr lang="en-US" dirty="0"/>
              <a:t> Business Park.</a:t>
            </a:r>
            <a:endParaRPr lang="en-IN" dirty="0"/>
          </a:p>
        </p:txBody>
      </p:sp>
      <p:sp>
        <p:nvSpPr>
          <p:cNvPr id="8" name="TextBox 7">
            <a:extLst>
              <a:ext uri="{FF2B5EF4-FFF2-40B4-BE49-F238E27FC236}">
                <a16:creationId xmlns:a16="http://schemas.microsoft.com/office/drawing/2014/main" id="{E4E338B5-5141-A580-8138-4CDA2882EB8B}"/>
              </a:ext>
            </a:extLst>
          </p:cNvPr>
          <p:cNvSpPr txBox="1"/>
          <p:nvPr/>
        </p:nvSpPr>
        <p:spPr>
          <a:xfrm>
            <a:off x="128337" y="3496015"/>
            <a:ext cx="2348782" cy="830997"/>
          </a:xfrm>
          <a:prstGeom prst="rect">
            <a:avLst/>
          </a:prstGeom>
          <a:noFill/>
        </p:spPr>
        <p:txBody>
          <a:bodyPr wrap="square" rtlCol="0">
            <a:spAutoFit/>
          </a:bodyPr>
          <a:lstStyle/>
          <a:p>
            <a:r>
              <a:rPr lang="en-US" sz="2400" b="1" dirty="0">
                <a:solidFill>
                  <a:schemeClr val="accent2"/>
                </a:solidFill>
                <a:effectLst/>
                <a:latin typeface="+mj-lt"/>
              </a:rPr>
              <a:t>ABOUT CALICUT</a:t>
            </a:r>
          </a:p>
          <a:p>
            <a:endParaRPr lang="en-IN" sz="2400" b="1" dirty="0"/>
          </a:p>
        </p:txBody>
      </p:sp>
    </p:spTree>
    <p:extLst>
      <p:ext uri="{BB962C8B-B14F-4D97-AF65-F5344CB8AC3E}">
        <p14:creationId xmlns:p14="http://schemas.microsoft.com/office/powerpoint/2010/main" val="10631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500"/>
                            </p:stCondLst>
                            <p:childTnLst>
                              <p:par>
                                <p:cTn id="17" presetID="55"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strVal val="#ppt_w*0.70"/>
                                          </p:val>
                                        </p:tav>
                                        <p:tav tm="100000">
                                          <p:val>
                                            <p:strVal val="#ppt_w"/>
                                          </p:val>
                                        </p:tav>
                                      </p:tavLst>
                                    </p:anim>
                                    <p:anim calcmode="lin" valueType="num">
                                      <p:cBhvr>
                                        <p:cTn id="20" dur="1000" fill="hold"/>
                                        <p:tgtEl>
                                          <p:spTgt spid="19"/>
                                        </p:tgtEl>
                                        <p:attrNameLst>
                                          <p:attrName>ppt_h</p:attrName>
                                        </p:attrNameLst>
                                      </p:cBhvr>
                                      <p:tavLst>
                                        <p:tav tm="0">
                                          <p:val>
                                            <p:strVal val="#ppt_h"/>
                                          </p:val>
                                        </p:tav>
                                        <p:tav tm="100000">
                                          <p:val>
                                            <p:strVal val="#ppt_h"/>
                                          </p:val>
                                        </p:tav>
                                      </p:tavLst>
                                    </p:anim>
                                    <p:animEffect transition="in" filter="fade">
                                      <p:cBhvr>
                                        <p:cTn id="21" dur="1000"/>
                                        <p:tgtEl>
                                          <p:spTgt spid="19"/>
                                        </p:tgtEl>
                                      </p:cBhvr>
                                    </p:animEffect>
                                  </p:child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3BA42C-C66E-6574-7D5B-4636318BAB24}"/>
              </a:ext>
            </a:extLst>
          </p:cNvPr>
          <p:cNvPicPr>
            <a:picLocks noChangeAspect="1"/>
          </p:cNvPicPr>
          <p:nvPr/>
        </p:nvPicPr>
        <p:blipFill rotWithShape="1">
          <a:blip r:embed="rId2" cstate="hqprint">
            <a:lum bright="70000" contrast="-70000"/>
            <a:extLst>
              <a:ext uri="{28A0092B-C50C-407E-A947-70E740481C1C}">
                <a14:useLocalDpi xmlns:a14="http://schemas.microsoft.com/office/drawing/2010/main" val="0"/>
              </a:ext>
            </a:extLst>
          </a:blip>
          <a:srcRect t="76083"/>
          <a:stretch/>
        </p:blipFill>
        <p:spPr>
          <a:xfrm>
            <a:off x="2999082" y="5300469"/>
            <a:ext cx="9192917" cy="1557532"/>
          </a:xfrm>
          <a:prstGeom prst="rect">
            <a:avLst/>
          </a:prstGeom>
        </p:spPr>
      </p:pic>
      <p:pic>
        <p:nvPicPr>
          <p:cNvPr id="7" name="Picture 6">
            <a:extLst>
              <a:ext uri="{FF2B5EF4-FFF2-40B4-BE49-F238E27FC236}">
                <a16:creationId xmlns:a16="http://schemas.microsoft.com/office/drawing/2014/main" id="{567E6FCD-00A6-FBB2-6901-F92D564C82E1}"/>
              </a:ext>
            </a:extLst>
          </p:cNvPr>
          <p:cNvPicPr>
            <a:picLocks noChangeAspect="1"/>
          </p:cNvPicPr>
          <p:nvPr/>
        </p:nvPicPr>
        <p:blipFill rotWithShape="1">
          <a:blip r:embed="rId3" cstate="hq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7103"/>
          <a:stretch/>
        </p:blipFill>
        <p:spPr>
          <a:xfrm>
            <a:off x="2999083" y="929536"/>
            <a:ext cx="9192917" cy="4747236"/>
          </a:xfrm>
          <a:prstGeom prst="rect">
            <a:avLst/>
          </a:prstGeom>
        </p:spPr>
      </p:pic>
      <p:pic>
        <p:nvPicPr>
          <p:cNvPr id="8" name="Picture 7">
            <a:extLst>
              <a:ext uri="{FF2B5EF4-FFF2-40B4-BE49-F238E27FC236}">
                <a16:creationId xmlns:a16="http://schemas.microsoft.com/office/drawing/2014/main" id="{92642E52-5461-03EF-1643-5286E9066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393701" cy="1557531"/>
          </a:xfrm>
          <a:prstGeom prst="rect">
            <a:avLst/>
          </a:prstGeom>
        </p:spPr>
      </p:pic>
      <p:sp>
        <p:nvSpPr>
          <p:cNvPr id="5" name="Rectangle 4">
            <a:extLst>
              <a:ext uri="{FF2B5EF4-FFF2-40B4-BE49-F238E27FC236}">
                <a16:creationId xmlns:a16="http://schemas.microsoft.com/office/drawing/2014/main" id="{2CF6FAD4-0E34-8014-43CD-37E8113824E8}"/>
              </a:ext>
            </a:extLst>
          </p:cNvPr>
          <p:cNvSpPr/>
          <p:nvPr/>
        </p:nvSpPr>
        <p:spPr>
          <a:xfrm>
            <a:off x="-94268" y="1053737"/>
            <a:ext cx="3093351" cy="5874964"/>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Content Placeholder 1">
            <a:extLst>
              <a:ext uri="{FF2B5EF4-FFF2-40B4-BE49-F238E27FC236}">
                <a16:creationId xmlns:a16="http://schemas.microsoft.com/office/drawing/2014/main" id="{78981120-F28A-995D-639B-1D19DA19603B}"/>
              </a:ext>
            </a:extLst>
          </p:cNvPr>
          <p:cNvSpPr>
            <a:spLocks noGrp="1"/>
          </p:cNvSpPr>
          <p:nvPr>
            <p:ph sz="half" idx="4294967295"/>
          </p:nvPr>
        </p:nvSpPr>
        <p:spPr>
          <a:xfrm>
            <a:off x="308425" y="1627220"/>
            <a:ext cx="2566988" cy="5022850"/>
          </a:xfrm>
        </p:spPr>
        <p:txBody>
          <a:bodyPr>
            <a:noAutofit/>
          </a:bodyPr>
          <a:lstStyle/>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Team Unwired</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Robotics club</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IEEE Student Chapter</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ISTE Student Chapter</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NASA ( Architecture)</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Aero Modelling Club</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Dept. Associations</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AI Club</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Innovation Club- NOVA</a:t>
            </a:r>
            <a:endParaRPr lang="en-IN" sz="1600" b="1" kern="100" dirty="0">
              <a:solidFill>
                <a:schemeClr val="bg1"/>
              </a:solidFill>
              <a:effectLst/>
              <a:ea typeface="Calibri" panose="020F0502020204030204" pitchFamily="34" charset="0"/>
              <a:cs typeface="Times New Roman" panose="02020603050405020304" pitchFamily="18" charset="0"/>
            </a:endParaRPr>
          </a:p>
          <a:p>
            <a:pPr marL="342900" lvl="0" indent="-342900" algn="just">
              <a:lnSpc>
                <a:spcPct val="120000"/>
              </a:lnSpc>
              <a:spcAft>
                <a:spcPts val="375"/>
              </a:spcAft>
              <a:buFont typeface="Arial" panose="020B0604020202020204" pitchFamily="34" charset="0"/>
              <a:buChar char="•"/>
              <a:tabLst>
                <a:tab pos="457200" algn="l"/>
              </a:tabLst>
            </a:pPr>
            <a:r>
              <a:rPr lang="en-IN" sz="1600" b="1" kern="0" dirty="0">
                <a:solidFill>
                  <a:schemeClr val="bg1"/>
                </a:solidFill>
                <a:effectLst/>
                <a:ea typeface="Times New Roman" panose="02020603050405020304" pitchFamily="18" charset="0"/>
                <a:cs typeface="Times New Roman" panose="02020603050405020304" pitchFamily="18" charset="0"/>
              </a:rPr>
              <a:t>Code Chef NITC Chapter</a:t>
            </a:r>
            <a:endParaRPr lang="en-IN" sz="1600" b="1" kern="100" dirty="0">
              <a:solidFill>
                <a:schemeClr val="bg1"/>
              </a:solidFill>
              <a:effectLst/>
              <a:ea typeface="Calibri" panose="020F0502020204030204" pitchFamily="34" charset="0"/>
              <a:cs typeface="Times New Roman" panose="02020603050405020304" pitchFamily="18" charset="0"/>
            </a:endParaRPr>
          </a:p>
          <a:p>
            <a:pPr>
              <a:lnSpc>
                <a:spcPct val="120000"/>
              </a:lnSpc>
            </a:pPr>
            <a:endParaRPr lang="en-IN" sz="1600" b="1" dirty="0">
              <a:solidFill>
                <a:schemeClr val="bg1"/>
              </a:solidFill>
            </a:endParaRPr>
          </a:p>
        </p:txBody>
      </p:sp>
      <p:sp>
        <p:nvSpPr>
          <p:cNvPr id="4" name="TextBox 3">
            <a:extLst>
              <a:ext uri="{FF2B5EF4-FFF2-40B4-BE49-F238E27FC236}">
                <a16:creationId xmlns:a16="http://schemas.microsoft.com/office/drawing/2014/main" id="{71CB83CD-D4EC-3995-C595-7F54833DECEC}"/>
              </a:ext>
            </a:extLst>
          </p:cNvPr>
          <p:cNvSpPr txBox="1"/>
          <p:nvPr/>
        </p:nvSpPr>
        <p:spPr>
          <a:xfrm>
            <a:off x="3044375" y="3578234"/>
            <a:ext cx="8839200" cy="3444469"/>
          </a:xfrm>
          <a:prstGeom prst="rect">
            <a:avLst/>
          </a:prstGeom>
          <a:noFill/>
        </p:spPr>
        <p:txBody>
          <a:bodyPr wrap="square" rtlCol="0">
            <a:spAutoFit/>
          </a:bodyPr>
          <a:lstStyle/>
          <a:p>
            <a:pPr marL="342900" lvl="0" indent="-342900" algn="just">
              <a:lnSpc>
                <a:spcPct val="150000"/>
              </a:lnSpc>
              <a:spcAft>
                <a:spcPts val="375"/>
              </a:spcAft>
              <a:buFont typeface="Arial" panose="020B0604020202020204" pitchFamily="34" charset="0"/>
              <a:buChar char="•"/>
              <a:tabLst>
                <a:tab pos="457200" algn="l"/>
              </a:tabLst>
            </a:pPr>
            <a:r>
              <a:rPr lang="en-IN" sz="1400" b="1" kern="0" dirty="0">
                <a:solidFill>
                  <a:srgbClr val="212529"/>
                </a:solidFill>
                <a:effectLst/>
                <a:ea typeface="Times New Roman" panose="02020603050405020304" pitchFamily="18" charset="0"/>
                <a:cs typeface="Times New Roman" panose="02020603050405020304" pitchFamily="18" charset="0"/>
              </a:rPr>
              <a:t>Technical and Cultural Festivals: NIT Calicut is known for its annual technical and cultural festivals, such as '</a:t>
            </a:r>
            <a:r>
              <a:rPr lang="en-IN" sz="1400" b="1" kern="0" dirty="0" err="1">
                <a:solidFill>
                  <a:srgbClr val="212529"/>
                </a:solidFill>
                <a:effectLst/>
                <a:ea typeface="Times New Roman" panose="02020603050405020304" pitchFamily="18" charset="0"/>
                <a:cs typeface="Times New Roman" panose="02020603050405020304" pitchFamily="18" charset="0"/>
              </a:rPr>
              <a:t>Tathva</a:t>
            </a:r>
            <a:r>
              <a:rPr lang="en-IN" sz="1400" b="1" kern="0" dirty="0">
                <a:solidFill>
                  <a:srgbClr val="212529"/>
                </a:solidFill>
                <a:effectLst/>
                <a:ea typeface="Times New Roman" panose="02020603050405020304" pitchFamily="18" charset="0"/>
                <a:cs typeface="Times New Roman" panose="02020603050405020304" pitchFamily="18" charset="0"/>
              </a:rPr>
              <a:t>' and '</a:t>
            </a:r>
            <a:r>
              <a:rPr lang="en-IN" sz="1400" b="1" kern="0" dirty="0" err="1">
                <a:solidFill>
                  <a:srgbClr val="212529"/>
                </a:solidFill>
                <a:effectLst/>
                <a:ea typeface="Times New Roman" panose="02020603050405020304" pitchFamily="18" charset="0"/>
                <a:cs typeface="Times New Roman" panose="02020603050405020304" pitchFamily="18" charset="0"/>
              </a:rPr>
              <a:t>Ragam</a:t>
            </a:r>
            <a:r>
              <a:rPr lang="en-IN" sz="1400" b="1" kern="0" dirty="0">
                <a:solidFill>
                  <a:srgbClr val="212529"/>
                </a:solidFill>
                <a:effectLst/>
                <a:ea typeface="Times New Roman" panose="02020603050405020304" pitchFamily="18" charset="0"/>
                <a:cs typeface="Times New Roman" panose="02020603050405020304" pitchFamily="18" charset="0"/>
              </a:rPr>
              <a:t>.' These events attract participants and enthusiasts from all over the country, making them a hub for creativity and innovation. RAGAM and TATHVA organized by the Students Affairs Council (SAC) </a:t>
            </a:r>
            <a:endParaRPr lang="en-IN" sz="1400" b="1" kern="100" dirty="0">
              <a:effectLst/>
              <a:ea typeface="Calibri" panose="020F0502020204030204" pitchFamily="34" charset="0"/>
              <a:cs typeface="Times New Roman" panose="02020603050405020304" pitchFamily="18" charset="0"/>
            </a:endParaRPr>
          </a:p>
          <a:p>
            <a:pPr marL="342900" lvl="0" indent="-342900" algn="just">
              <a:lnSpc>
                <a:spcPct val="150000"/>
              </a:lnSpc>
              <a:spcAft>
                <a:spcPts val="375"/>
              </a:spcAft>
              <a:buFont typeface="Arial" panose="020B0604020202020204" pitchFamily="34" charset="0"/>
              <a:buChar char="•"/>
              <a:tabLst>
                <a:tab pos="457200" algn="l"/>
              </a:tabLst>
            </a:pPr>
            <a:r>
              <a:rPr lang="en-IN" sz="1400" b="1" kern="0" dirty="0">
                <a:solidFill>
                  <a:srgbClr val="212529"/>
                </a:solidFill>
                <a:effectLst/>
                <a:ea typeface="Times New Roman" panose="02020603050405020304" pitchFamily="18" charset="0"/>
                <a:cs typeface="Times New Roman" panose="02020603050405020304" pitchFamily="18" charset="0"/>
              </a:rPr>
              <a:t>Student magazine published annually to showcase the talents of students Several student clubs for activities like music, debate, dance, drama, management, entrepreneurship, literary affairs, animal welfare etc. </a:t>
            </a:r>
            <a:endParaRPr lang="en-IN" sz="1400" b="1" kern="100" dirty="0">
              <a:effectLst/>
              <a:ea typeface="Calibri" panose="020F0502020204030204" pitchFamily="34" charset="0"/>
              <a:cs typeface="Times New Roman" panose="02020603050405020304" pitchFamily="18" charset="0"/>
            </a:endParaRPr>
          </a:p>
          <a:p>
            <a:pPr marL="342900" lvl="0" indent="-342900" algn="just">
              <a:lnSpc>
                <a:spcPct val="150000"/>
              </a:lnSpc>
              <a:spcAft>
                <a:spcPts val="375"/>
              </a:spcAft>
              <a:buFont typeface="Arial" panose="020B0604020202020204" pitchFamily="34" charset="0"/>
              <a:buChar char="•"/>
              <a:tabLst>
                <a:tab pos="457200" algn="l"/>
              </a:tabLst>
            </a:pPr>
            <a:r>
              <a:rPr lang="en-IN" sz="1400" b="1" kern="0" dirty="0">
                <a:solidFill>
                  <a:srgbClr val="212529"/>
                </a:solidFill>
                <a:effectLst/>
                <a:ea typeface="Times New Roman" panose="02020603050405020304" pitchFamily="18" charset="0"/>
                <a:cs typeface="Times New Roman" panose="02020603050405020304" pitchFamily="18" charset="0"/>
              </a:rPr>
              <a:t>Active SPICMACY Calicut chapter Film club arranges screening of movies in open air theatre National Service Scheme (NSS) for community services (4 Units) National Cadet Corps (NCC) : Naval Unit (1 unit) Inter scholastic- Home and Away- district championship, state championship, inter-university tournaments, inter NIT tournaments, etc.</a:t>
            </a:r>
            <a:endParaRPr lang="en-IN" sz="1400" b="1" kern="100" dirty="0">
              <a:effectLst/>
              <a:ea typeface="Calibri" panose="020F0502020204030204" pitchFamily="34" charset="0"/>
              <a:cs typeface="Times New Roman" panose="02020603050405020304" pitchFamily="18" charset="0"/>
            </a:endParaRPr>
          </a:p>
          <a:p>
            <a:pPr>
              <a:lnSpc>
                <a:spcPct val="150000"/>
              </a:lnSpc>
            </a:pPr>
            <a:endParaRPr lang="en-IN" sz="1400" b="1" dirty="0"/>
          </a:p>
        </p:txBody>
      </p:sp>
      <p:sp>
        <p:nvSpPr>
          <p:cNvPr id="11" name="Title 2">
            <a:extLst>
              <a:ext uri="{FF2B5EF4-FFF2-40B4-BE49-F238E27FC236}">
                <a16:creationId xmlns:a16="http://schemas.microsoft.com/office/drawing/2014/main" id="{90BC38C5-BAFD-C6CC-CE64-5761F646DDB5}"/>
              </a:ext>
            </a:extLst>
          </p:cNvPr>
          <p:cNvSpPr txBox="1">
            <a:spLocks/>
          </p:cNvSpPr>
          <p:nvPr/>
        </p:nvSpPr>
        <p:spPr>
          <a:xfrm>
            <a:off x="628475" y="390956"/>
            <a:ext cx="4831800" cy="662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dirty="0">
                <a:solidFill>
                  <a:schemeClr val="accent1">
                    <a:lumMod val="50000"/>
                  </a:schemeClr>
                </a:solidFill>
                <a:latin typeface="+mn-lt"/>
              </a:rPr>
              <a:t>STUDENT ACTIVITIES</a:t>
            </a:r>
          </a:p>
        </p:txBody>
      </p:sp>
    </p:spTree>
    <p:extLst>
      <p:ext uri="{BB962C8B-B14F-4D97-AF65-F5344CB8AC3E}">
        <p14:creationId xmlns:p14="http://schemas.microsoft.com/office/powerpoint/2010/main" val="206297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b="0" kern="1200" dirty="0">
                <a:latin typeface="+mn-lt"/>
                <a:ea typeface="+mj-ea"/>
                <a:cs typeface="+mj-cs"/>
              </a:rPr>
              <a:t>L</a:t>
            </a:r>
            <a:r>
              <a:rPr lang="en-US" b="0" dirty="0">
                <a:latin typeface="+mn-lt"/>
              </a:rPr>
              <a:t>IFE</a:t>
            </a:r>
            <a:r>
              <a:rPr lang="en-US" b="0" kern="1200" dirty="0">
                <a:latin typeface="+mn-lt"/>
                <a:ea typeface="+mj-ea"/>
                <a:cs typeface="+mj-cs"/>
              </a:rPr>
              <a:t> on NITC CAMPUS</a:t>
            </a:r>
          </a:p>
        </p:txBody>
      </p:sp>
      <p:pic>
        <p:nvPicPr>
          <p:cNvPr id="8" name="Picture 7" descr="A group of people playing football&#10;&#10;Description automatically generated">
            <a:extLst>
              <a:ext uri="{FF2B5EF4-FFF2-40B4-BE49-F238E27FC236}">
                <a16:creationId xmlns:a16="http://schemas.microsoft.com/office/drawing/2014/main" id="{7EE8FB86-DD17-18B6-1B16-9CDD6B686831}"/>
              </a:ext>
            </a:extLst>
          </p:cNvPr>
          <p:cNvPicPr>
            <a:picLocks noChangeAspect="1"/>
          </p:cNvPicPr>
          <p:nvPr/>
        </p:nvPicPr>
        <p:blipFill rotWithShape="1">
          <a:blip r:embed="rId2">
            <a:extLst>
              <a:ext uri="{28A0092B-C50C-407E-A947-70E740481C1C}">
                <a14:useLocalDpi xmlns:a14="http://schemas.microsoft.com/office/drawing/2010/main" val="0"/>
              </a:ext>
            </a:extLst>
          </a:blip>
          <a:srcRect l="5846" r="56266" b="-2"/>
          <a:stretch/>
        </p:blipFill>
        <p:spPr>
          <a:xfrm>
            <a:off x="182787" y="1955378"/>
            <a:ext cx="2827865" cy="3731891"/>
          </a:xfrm>
          <a:prstGeom prst="rect">
            <a:avLst/>
          </a:prstGeom>
        </p:spPr>
      </p:pic>
      <p:pic>
        <p:nvPicPr>
          <p:cNvPr id="6" name="Picture 5" descr="A group of people walking down a street&#10;&#10;Description automatically generated">
            <a:extLst>
              <a:ext uri="{FF2B5EF4-FFF2-40B4-BE49-F238E27FC236}">
                <a16:creationId xmlns:a16="http://schemas.microsoft.com/office/drawing/2014/main" id="{F778BF80-8595-544A-3C0D-23E284C6BECB}"/>
              </a:ext>
            </a:extLst>
          </p:cNvPr>
          <p:cNvPicPr>
            <a:picLocks noChangeAspect="1"/>
          </p:cNvPicPr>
          <p:nvPr/>
        </p:nvPicPr>
        <p:blipFill rotWithShape="1">
          <a:blip r:embed="rId3">
            <a:extLst>
              <a:ext uri="{28A0092B-C50C-407E-A947-70E740481C1C}">
                <a14:useLocalDpi xmlns:a14="http://schemas.microsoft.com/office/drawing/2010/main" val="0"/>
              </a:ext>
            </a:extLst>
          </a:blip>
          <a:srcRect l="34345" r="32693" b="2"/>
          <a:stretch/>
        </p:blipFill>
        <p:spPr>
          <a:xfrm>
            <a:off x="3180760" y="1955378"/>
            <a:ext cx="2827865" cy="3731891"/>
          </a:xfrm>
          <a:prstGeom prst="rect">
            <a:avLst/>
          </a:prstGeom>
        </p:spPr>
      </p:pic>
      <p:pic>
        <p:nvPicPr>
          <p:cNvPr id="4" name="Picture 3">
            <a:extLst>
              <a:ext uri="{FF2B5EF4-FFF2-40B4-BE49-F238E27FC236}">
                <a16:creationId xmlns:a16="http://schemas.microsoft.com/office/drawing/2014/main" id="{D54EFF43-E79C-8AF4-E2F6-43383EE90332}"/>
              </a:ext>
            </a:extLst>
          </p:cNvPr>
          <p:cNvPicPr>
            <a:picLocks noChangeAspect="1"/>
          </p:cNvPicPr>
          <p:nvPr/>
        </p:nvPicPr>
        <p:blipFill>
          <a:blip r:embed="rId4" cstate="hqprint">
            <a:extLst>
              <a:ext uri="{28A0092B-C50C-407E-A947-70E740481C1C}">
                <a14:useLocalDpi xmlns:a14="http://schemas.microsoft.com/office/drawing/2010/main" val="0"/>
              </a:ext>
            </a:extLst>
          </a:blip>
          <a:srcRect t="6019" b="6019"/>
          <a:stretch/>
        </p:blipFill>
        <p:spPr>
          <a:xfrm>
            <a:off x="6178733" y="1955378"/>
            <a:ext cx="2827865" cy="3731891"/>
          </a:xfrm>
          <a:prstGeom prst="rect">
            <a:avLst/>
          </a:prstGeom>
        </p:spPr>
      </p:pic>
      <p:pic>
        <p:nvPicPr>
          <p:cNvPr id="10" name="Picture 9" descr="A large crowd of people with their hands up&#10;&#10;Description automatically generated">
            <a:extLst>
              <a:ext uri="{FF2B5EF4-FFF2-40B4-BE49-F238E27FC236}">
                <a16:creationId xmlns:a16="http://schemas.microsoft.com/office/drawing/2014/main" id="{EE95842C-67FF-11FD-65A5-424787448A38}"/>
              </a:ext>
            </a:extLst>
          </p:cNvPr>
          <p:cNvPicPr>
            <a:picLocks noChangeAspect="1"/>
          </p:cNvPicPr>
          <p:nvPr/>
        </p:nvPicPr>
        <p:blipFill rotWithShape="1">
          <a:blip r:embed="rId5">
            <a:extLst>
              <a:ext uri="{28A0092B-C50C-407E-A947-70E740481C1C}">
                <a14:useLocalDpi xmlns:a14="http://schemas.microsoft.com/office/drawing/2010/main" val="0"/>
              </a:ext>
            </a:extLst>
          </a:blip>
          <a:srcRect l="29689" r="27687" b="-1"/>
          <a:stretch/>
        </p:blipFill>
        <p:spPr>
          <a:xfrm>
            <a:off x="9176706" y="1955378"/>
            <a:ext cx="2827865" cy="3731891"/>
          </a:xfrm>
          <a:prstGeom prst="rect">
            <a:avLst/>
          </a:prstGeom>
        </p:spPr>
      </p:pic>
    </p:spTree>
    <p:extLst>
      <p:ext uri="{BB962C8B-B14F-4D97-AF65-F5344CB8AC3E}">
        <p14:creationId xmlns:p14="http://schemas.microsoft.com/office/powerpoint/2010/main" val="6705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CB004-875C-EC1C-B902-95A36D5F439D}"/>
              </a:ext>
            </a:extLst>
          </p:cNvPr>
          <p:cNvSpPr>
            <a:spLocks noGrp="1"/>
          </p:cNvSpPr>
          <p:nvPr>
            <p:ph sz="half" idx="1"/>
          </p:nvPr>
        </p:nvSpPr>
        <p:spPr>
          <a:xfrm>
            <a:off x="4319451" y="1564368"/>
            <a:ext cx="7628709" cy="5019312"/>
          </a:xfrm>
        </p:spPr>
        <p:txBody>
          <a:bodyPr>
            <a:normAutofit/>
          </a:bodyPr>
          <a:lstStyle/>
          <a:p>
            <a:pPr algn="just">
              <a:lnSpc>
                <a:spcPct val="150000"/>
              </a:lnSpc>
            </a:pPr>
            <a:r>
              <a:rPr lang="en-IN" sz="1600" kern="0" dirty="0">
                <a:solidFill>
                  <a:srgbClr val="212529"/>
                </a:solidFill>
                <a:effectLst/>
                <a:ea typeface="Times New Roman" panose="02020603050405020304" pitchFamily="18" charset="0"/>
                <a:cs typeface="Times New Roman" panose="02020603050405020304" pitchFamily="18" charset="0"/>
              </a:rPr>
              <a:t>NITC has a vibrant Alumni community of over 40,000 members. All of them are part of the NITC Alumni Association (NITCCAA)</a:t>
            </a:r>
            <a:endParaRPr lang="en-IN" sz="1600" kern="100" dirty="0">
              <a:ea typeface="Calibri" panose="020F0502020204030204" pitchFamily="34" charset="0"/>
              <a:cs typeface="Times New Roman" panose="02020603050405020304" pitchFamily="18" charset="0"/>
            </a:endParaRPr>
          </a:p>
          <a:p>
            <a:pPr algn="just">
              <a:lnSpc>
                <a:spcPct val="150000"/>
              </a:lnSpc>
            </a:pPr>
            <a:r>
              <a:rPr lang="en-IN" sz="1600" kern="0" dirty="0">
                <a:solidFill>
                  <a:srgbClr val="212529"/>
                </a:solidFill>
                <a:effectLst/>
                <a:ea typeface="Times New Roman" panose="02020603050405020304" pitchFamily="18" charset="0"/>
                <a:cs typeface="Times New Roman" panose="02020603050405020304" pitchFamily="18" charset="0"/>
              </a:rPr>
              <a:t>The Institute Management System (IMS) and the new Institute website are two key Alumni-sponsored projects. Work is progressing on a Student Plaza named 97th Avenue, sponsored by the 1997 batch. North America NITC Alumni Association is coordinating the NITC Alumni Mentoring Program (NITCAMP) to provide academic and career guidance to current students.</a:t>
            </a:r>
            <a:endParaRPr lang="en-IN" sz="1600" kern="100" dirty="0">
              <a:ea typeface="Calibri" panose="020F0502020204030204" pitchFamily="34" charset="0"/>
              <a:cs typeface="Times New Roman" panose="02020603050405020304" pitchFamily="18" charset="0"/>
            </a:endParaRPr>
          </a:p>
          <a:p>
            <a:pPr algn="just">
              <a:lnSpc>
                <a:spcPct val="150000"/>
              </a:lnSpc>
            </a:pPr>
            <a:r>
              <a:rPr lang="en-IN" sz="1600" kern="0" dirty="0">
                <a:solidFill>
                  <a:srgbClr val="212529"/>
                </a:solidFill>
                <a:effectLst/>
                <a:ea typeface="Times New Roman" panose="02020603050405020304" pitchFamily="18" charset="0"/>
                <a:cs typeface="Times New Roman" panose="02020603050405020304" pitchFamily="18" charset="0"/>
              </a:rPr>
              <a:t>Eminent Alumni visit the campus regularly and interact with students as part of the Distinguished Alumni Lecture Series.</a:t>
            </a:r>
            <a:endParaRPr lang="en-IN" sz="1600" kern="100" dirty="0">
              <a:ea typeface="Calibri" panose="020F0502020204030204" pitchFamily="34" charset="0"/>
              <a:cs typeface="Times New Roman" panose="02020603050405020304" pitchFamily="18" charset="0"/>
            </a:endParaRPr>
          </a:p>
          <a:p>
            <a:pPr algn="just">
              <a:lnSpc>
                <a:spcPct val="150000"/>
              </a:lnSpc>
            </a:pPr>
            <a:r>
              <a:rPr lang="en-IN" sz="1600" kern="0" dirty="0">
                <a:solidFill>
                  <a:srgbClr val="212529"/>
                </a:solidFill>
                <a:effectLst/>
                <a:ea typeface="Times New Roman" panose="02020603050405020304" pitchFamily="18" charset="0"/>
                <a:cs typeface="Times New Roman" panose="02020603050405020304" pitchFamily="18" charset="0"/>
              </a:rPr>
              <a:t>Alumni are also co-teaching various courses along with regular faculty. NITC has instituted a Distinguished Alumni Awards scheme to celebrate the professional achievements and contributions of its Alumni under seven categories.</a:t>
            </a:r>
            <a:endParaRPr lang="en-IN" sz="1600" kern="100" dirty="0">
              <a:effectLst/>
              <a:ea typeface="Calibri" panose="020F0502020204030204" pitchFamily="34" charset="0"/>
              <a:cs typeface="Times New Roman" panose="02020603050405020304" pitchFamily="18" charset="0"/>
            </a:endParaRPr>
          </a:p>
          <a:p>
            <a:pPr>
              <a:lnSpc>
                <a:spcPct val="150000"/>
              </a:lnSpc>
            </a:pPr>
            <a:endParaRPr lang="en-IN" sz="1600" dirty="0"/>
          </a:p>
        </p:txBody>
      </p:sp>
      <p:sp>
        <p:nvSpPr>
          <p:cNvPr id="3" name="Title 2">
            <a:extLst>
              <a:ext uri="{FF2B5EF4-FFF2-40B4-BE49-F238E27FC236}">
                <a16:creationId xmlns:a16="http://schemas.microsoft.com/office/drawing/2014/main" id="{2D2B0B4A-4990-EE74-05FA-7BF3E95DB36F}"/>
              </a:ext>
            </a:extLst>
          </p:cNvPr>
          <p:cNvSpPr>
            <a:spLocks noGrp="1"/>
          </p:cNvSpPr>
          <p:nvPr>
            <p:ph type="title"/>
          </p:nvPr>
        </p:nvSpPr>
        <p:spPr/>
        <p:txBody>
          <a:bodyPr>
            <a:normAutofit/>
          </a:bodyPr>
          <a:lstStyle/>
          <a:p>
            <a:r>
              <a:rPr lang="en-IN" sz="3200" dirty="0"/>
              <a:t>INTERNATIONAL, ALUMNI &amp; </a:t>
            </a:r>
            <a:br>
              <a:rPr lang="en-IN" sz="3200" dirty="0"/>
            </a:br>
            <a:r>
              <a:rPr lang="en-IN" sz="3200" dirty="0"/>
              <a:t>CORPORATE RELATIONS</a:t>
            </a:r>
          </a:p>
        </p:txBody>
      </p:sp>
      <p:sp>
        <p:nvSpPr>
          <p:cNvPr id="6" name="TextBox 5"/>
          <p:cNvSpPr txBox="1"/>
          <p:nvPr/>
        </p:nvSpPr>
        <p:spPr>
          <a:xfrm>
            <a:off x="1825680" y="2085222"/>
            <a:ext cx="3153508" cy="369332"/>
          </a:xfrm>
          <a:prstGeom prst="rect">
            <a:avLst/>
          </a:prstGeom>
          <a:noFill/>
        </p:spPr>
        <p:txBody>
          <a:bodyPr wrap="square" rtlCol="0">
            <a:spAutoFit/>
          </a:bodyPr>
          <a:lstStyle/>
          <a:p>
            <a:r>
              <a:rPr lang="en-IN" b="1" dirty="0">
                <a:solidFill>
                  <a:schemeClr val="accent2"/>
                </a:solidFill>
              </a:rPr>
              <a:t>ALUMNI MEMBERS</a:t>
            </a:r>
          </a:p>
        </p:txBody>
      </p:sp>
      <p:sp>
        <p:nvSpPr>
          <p:cNvPr id="7" name="TextBox 6"/>
          <p:cNvSpPr txBox="1"/>
          <p:nvPr/>
        </p:nvSpPr>
        <p:spPr>
          <a:xfrm>
            <a:off x="1825680" y="3507114"/>
            <a:ext cx="3153508" cy="369332"/>
          </a:xfrm>
          <a:prstGeom prst="rect">
            <a:avLst/>
          </a:prstGeom>
          <a:noFill/>
        </p:spPr>
        <p:txBody>
          <a:bodyPr wrap="square" rtlCol="0">
            <a:spAutoFit/>
          </a:bodyPr>
          <a:lstStyle/>
          <a:p>
            <a:r>
              <a:rPr lang="en-IN" b="1" dirty="0">
                <a:solidFill>
                  <a:schemeClr val="accent2"/>
                </a:solidFill>
              </a:rPr>
              <a:t>ALUMNI CHAPTERS</a:t>
            </a:r>
          </a:p>
        </p:txBody>
      </p:sp>
      <p:sp>
        <p:nvSpPr>
          <p:cNvPr id="8" name="TextBox 7"/>
          <p:cNvSpPr txBox="1"/>
          <p:nvPr/>
        </p:nvSpPr>
        <p:spPr>
          <a:xfrm>
            <a:off x="1863139" y="4906804"/>
            <a:ext cx="2585167" cy="646331"/>
          </a:xfrm>
          <a:prstGeom prst="rect">
            <a:avLst/>
          </a:prstGeom>
          <a:noFill/>
        </p:spPr>
        <p:txBody>
          <a:bodyPr wrap="square" rtlCol="0">
            <a:spAutoFit/>
          </a:bodyPr>
          <a:lstStyle/>
          <a:p>
            <a:r>
              <a:rPr lang="en-IN" b="1" dirty="0">
                <a:solidFill>
                  <a:schemeClr val="accent2"/>
                </a:solidFill>
              </a:rPr>
              <a:t>ALUMNI CONTRIBUTION 3 YEARS</a:t>
            </a:r>
          </a:p>
        </p:txBody>
      </p:sp>
      <p:sp>
        <p:nvSpPr>
          <p:cNvPr id="4" name="Oval 3">
            <a:extLst>
              <a:ext uri="{FF2B5EF4-FFF2-40B4-BE49-F238E27FC236}">
                <a16:creationId xmlns:a16="http://schemas.microsoft.com/office/drawing/2014/main" id="{B24F56B8-FBEC-4197-E7DB-7D02A4186B8E}"/>
              </a:ext>
            </a:extLst>
          </p:cNvPr>
          <p:cNvSpPr/>
          <p:nvPr/>
        </p:nvSpPr>
        <p:spPr>
          <a:xfrm>
            <a:off x="656755" y="1729104"/>
            <a:ext cx="1140644" cy="1140644"/>
          </a:xfrm>
          <a:prstGeom prst="ellipse">
            <a:avLst/>
          </a:prstGeom>
          <a:ln/>
          <a:effectLst>
            <a:glow rad="63500">
              <a:schemeClr val="accent2">
                <a:satMod val="175000"/>
                <a:alpha val="4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9" name="TextBox 8">
            <a:extLst>
              <a:ext uri="{FF2B5EF4-FFF2-40B4-BE49-F238E27FC236}">
                <a16:creationId xmlns:a16="http://schemas.microsoft.com/office/drawing/2014/main" id="{3AF92745-B45D-6E37-B9AD-296F7310EF3D}"/>
              </a:ext>
            </a:extLst>
          </p:cNvPr>
          <p:cNvSpPr txBox="1"/>
          <p:nvPr/>
        </p:nvSpPr>
        <p:spPr>
          <a:xfrm>
            <a:off x="628474" y="2006103"/>
            <a:ext cx="1300899" cy="954107"/>
          </a:xfrm>
          <a:prstGeom prst="rect">
            <a:avLst/>
          </a:prstGeom>
          <a:noFill/>
        </p:spPr>
        <p:txBody>
          <a:bodyPr wrap="square" rtlCol="0">
            <a:spAutoFit/>
          </a:bodyPr>
          <a:lstStyle/>
          <a:p>
            <a:r>
              <a:rPr lang="en-IN" sz="2800" b="1" dirty="0"/>
              <a:t>45000+</a:t>
            </a:r>
          </a:p>
          <a:p>
            <a:endParaRPr lang="en-IN" sz="2800" b="1" dirty="0"/>
          </a:p>
        </p:txBody>
      </p:sp>
      <p:sp>
        <p:nvSpPr>
          <p:cNvPr id="10" name="Oval 9">
            <a:extLst>
              <a:ext uri="{FF2B5EF4-FFF2-40B4-BE49-F238E27FC236}">
                <a16:creationId xmlns:a16="http://schemas.microsoft.com/office/drawing/2014/main" id="{961890D1-3085-8684-59CF-8E0C26346DEC}"/>
              </a:ext>
            </a:extLst>
          </p:cNvPr>
          <p:cNvSpPr/>
          <p:nvPr/>
        </p:nvSpPr>
        <p:spPr>
          <a:xfrm>
            <a:off x="638566" y="3133223"/>
            <a:ext cx="1140644" cy="1140644"/>
          </a:xfrm>
          <a:prstGeom prst="ellipse">
            <a:avLst/>
          </a:prstGeom>
          <a:ln/>
          <a:effectLst>
            <a:glow rad="63500">
              <a:schemeClr val="accent2">
                <a:satMod val="175000"/>
                <a:alpha val="4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11" name="TextBox 10">
            <a:extLst>
              <a:ext uri="{FF2B5EF4-FFF2-40B4-BE49-F238E27FC236}">
                <a16:creationId xmlns:a16="http://schemas.microsoft.com/office/drawing/2014/main" id="{B00C5586-DA66-77E6-026D-E25E9D07274B}"/>
              </a:ext>
            </a:extLst>
          </p:cNvPr>
          <p:cNvSpPr txBox="1"/>
          <p:nvPr/>
        </p:nvSpPr>
        <p:spPr>
          <a:xfrm>
            <a:off x="917585" y="3430683"/>
            <a:ext cx="568730" cy="522194"/>
          </a:xfrm>
          <a:prstGeom prst="rect">
            <a:avLst/>
          </a:prstGeom>
          <a:noFill/>
        </p:spPr>
        <p:txBody>
          <a:bodyPr wrap="square" rtlCol="0">
            <a:spAutoFit/>
          </a:bodyPr>
          <a:lstStyle/>
          <a:p>
            <a:r>
              <a:rPr lang="en-IN" sz="2800" b="1" dirty="0"/>
              <a:t>21</a:t>
            </a:r>
          </a:p>
        </p:txBody>
      </p:sp>
      <p:sp>
        <p:nvSpPr>
          <p:cNvPr id="12" name="Oval 11">
            <a:extLst>
              <a:ext uri="{FF2B5EF4-FFF2-40B4-BE49-F238E27FC236}">
                <a16:creationId xmlns:a16="http://schemas.microsoft.com/office/drawing/2014/main" id="{0FA888D9-0D86-0C21-D950-D7A15659B16C}"/>
              </a:ext>
            </a:extLst>
          </p:cNvPr>
          <p:cNvSpPr/>
          <p:nvPr/>
        </p:nvSpPr>
        <p:spPr>
          <a:xfrm>
            <a:off x="628474" y="4571327"/>
            <a:ext cx="1140644" cy="1140644"/>
          </a:xfrm>
          <a:prstGeom prst="ellipse">
            <a:avLst/>
          </a:prstGeom>
          <a:ln/>
          <a:effectLst>
            <a:glow rad="63500">
              <a:schemeClr val="accent2">
                <a:satMod val="175000"/>
                <a:alpha val="4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7A085D79-7790-E1D7-A6D9-6A81EDB826B6}"/>
              </a:ext>
            </a:extLst>
          </p:cNvPr>
          <p:cNvSpPr txBox="1"/>
          <p:nvPr/>
        </p:nvSpPr>
        <p:spPr>
          <a:xfrm>
            <a:off x="643286" y="4871080"/>
            <a:ext cx="1219853" cy="523220"/>
          </a:xfrm>
          <a:prstGeom prst="rect">
            <a:avLst/>
          </a:prstGeom>
          <a:noFill/>
        </p:spPr>
        <p:txBody>
          <a:bodyPr wrap="square" rtlCol="0">
            <a:spAutoFit/>
          </a:bodyPr>
          <a:lstStyle/>
          <a:p>
            <a:r>
              <a:rPr lang="en-IN" sz="2800" b="1" dirty="0"/>
              <a:t>225 L+</a:t>
            </a:r>
          </a:p>
        </p:txBody>
      </p:sp>
    </p:spTree>
    <p:extLst>
      <p:ext uri="{BB962C8B-B14F-4D97-AF65-F5344CB8AC3E}">
        <p14:creationId xmlns:p14="http://schemas.microsoft.com/office/powerpoint/2010/main" val="3652525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24935F-C625-2E4C-5FD4-846F07CB391B}"/>
              </a:ext>
            </a:extLst>
          </p:cNvPr>
          <p:cNvSpPr>
            <a:spLocks noGrp="1"/>
          </p:cNvSpPr>
          <p:nvPr>
            <p:ph sz="half" idx="1"/>
          </p:nvPr>
        </p:nvSpPr>
        <p:spPr>
          <a:xfrm>
            <a:off x="424206" y="1613095"/>
            <a:ext cx="4673181" cy="4351338"/>
          </a:xfrm>
        </p:spPr>
        <p:txBody>
          <a:bodyPr>
            <a:noAutofit/>
          </a:bodyPr>
          <a:lstStyle/>
          <a:p>
            <a:pPr>
              <a:lnSpc>
                <a:spcPct val="150000"/>
              </a:lnSpc>
            </a:pPr>
            <a:r>
              <a:rPr lang="en-IN" sz="1600" kern="0" dirty="0">
                <a:solidFill>
                  <a:srgbClr val="212529"/>
                </a:solidFill>
                <a:effectLst/>
                <a:ea typeface="Times New Roman" panose="02020603050405020304" pitchFamily="18" charset="0"/>
              </a:rPr>
              <a:t>Strengthen International collaboration in the Academic and Research domain </a:t>
            </a:r>
          </a:p>
          <a:p>
            <a:pPr>
              <a:lnSpc>
                <a:spcPct val="150000"/>
              </a:lnSpc>
            </a:pPr>
            <a:r>
              <a:rPr lang="en-IN" sz="1600" kern="0" dirty="0">
                <a:solidFill>
                  <a:srgbClr val="212529"/>
                </a:solidFill>
                <a:effectLst/>
                <a:ea typeface="Times New Roman" panose="02020603050405020304" pitchFamily="18" charset="0"/>
              </a:rPr>
              <a:t>Establish a mechanism for the attainment of global standards among the NITC fraternity</a:t>
            </a:r>
          </a:p>
          <a:p>
            <a:pPr>
              <a:lnSpc>
                <a:spcPct val="150000"/>
              </a:lnSpc>
            </a:pPr>
            <a:r>
              <a:rPr lang="en-IN" sz="1600" kern="0" dirty="0">
                <a:solidFill>
                  <a:srgbClr val="212529"/>
                </a:solidFill>
                <a:effectLst/>
                <a:ea typeface="Times New Roman" panose="02020603050405020304" pitchFamily="18" charset="0"/>
              </a:rPr>
              <a:t>Mobilise International Academic Collaboration </a:t>
            </a:r>
          </a:p>
          <a:p>
            <a:pPr>
              <a:lnSpc>
                <a:spcPct val="150000"/>
              </a:lnSpc>
            </a:pPr>
            <a:r>
              <a:rPr lang="en-IN" sz="1600" kern="0" dirty="0">
                <a:solidFill>
                  <a:srgbClr val="212529"/>
                </a:solidFill>
                <a:effectLst/>
                <a:ea typeface="Times New Roman" panose="02020603050405020304" pitchFamily="18" charset="0"/>
              </a:rPr>
              <a:t>Focus on creating world-class teaching practices and curriculum</a:t>
            </a:r>
          </a:p>
          <a:p>
            <a:pPr>
              <a:lnSpc>
                <a:spcPct val="150000"/>
              </a:lnSpc>
            </a:pPr>
            <a:r>
              <a:rPr lang="en-IN" sz="1600" kern="0" dirty="0">
                <a:solidFill>
                  <a:srgbClr val="212529"/>
                </a:solidFill>
                <a:effectLst/>
                <a:ea typeface="Times New Roman" panose="02020603050405020304" pitchFamily="18" charset="0"/>
              </a:rPr>
              <a:t>The office for International Relations aims to foster academic and research collaborations with reputed institutions and industries from India and abroad for the internationalization of higher education</a:t>
            </a:r>
            <a:endParaRPr lang="en-IN" sz="1600" dirty="0"/>
          </a:p>
        </p:txBody>
      </p:sp>
      <p:sp>
        <p:nvSpPr>
          <p:cNvPr id="3" name="Title 2">
            <a:extLst>
              <a:ext uri="{FF2B5EF4-FFF2-40B4-BE49-F238E27FC236}">
                <a16:creationId xmlns:a16="http://schemas.microsoft.com/office/drawing/2014/main" id="{EC5D76E3-16EB-88C3-C990-D24E1513AF3C}"/>
              </a:ext>
            </a:extLst>
          </p:cNvPr>
          <p:cNvSpPr>
            <a:spLocks noGrp="1"/>
          </p:cNvSpPr>
          <p:nvPr>
            <p:ph type="title"/>
          </p:nvPr>
        </p:nvSpPr>
        <p:spPr>
          <a:xfrm>
            <a:off x="424206" y="0"/>
            <a:ext cx="10199751" cy="1325563"/>
          </a:xfrm>
        </p:spPr>
        <p:txBody>
          <a:bodyPr/>
          <a:lstStyle/>
          <a:p>
            <a:r>
              <a:rPr lang="en-IN" dirty="0"/>
              <a:t>INTERNATIONAL, ALUMNI &amp; </a:t>
            </a:r>
            <a:br>
              <a:rPr lang="en-IN" dirty="0"/>
            </a:br>
            <a:r>
              <a:rPr lang="en-IN" dirty="0"/>
              <a:t>CORPORATE RELATIONS (IACR)</a:t>
            </a:r>
          </a:p>
        </p:txBody>
      </p:sp>
      <p:pic>
        <p:nvPicPr>
          <p:cNvPr id="4" name="Picture 3">
            <a:extLst>
              <a:ext uri="{FF2B5EF4-FFF2-40B4-BE49-F238E27FC236}">
                <a16:creationId xmlns:a16="http://schemas.microsoft.com/office/drawing/2014/main" id="{A6632120-7056-95E5-6923-D048061D8C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085" y="1688510"/>
            <a:ext cx="6959915" cy="4436019"/>
          </a:xfrm>
          <a:prstGeom prst="rect">
            <a:avLst/>
          </a:prstGeom>
        </p:spPr>
      </p:pic>
    </p:spTree>
    <p:extLst>
      <p:ext uri="{BB962C8B-B14F-4D97-AF65-F5344CB8AC3E}">
        <p14:creationId xmlns:p14="http://schemas.microsoft.com/office/powerpoint/2010/main" val="1195892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256820525"/>
              </p:ext>
            </p:extLst>
          </p:nvPr>
        </p:nvGraphicFramePr>
        <p:xfrm>
          <a:off x="864516" y="2189374"/>
          <a:ext cx="6096000" cy="439320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BB30F96-8298-5795-E285-3E6CC773069F}"/>
              </a:ext>
            </a:extLst>
          </p:cNvPr>
          <p:cNvSpPr txBox="1"/>
          <p:nvPr/>
        </p:nvSpPr>
        <p:spPr>
          <a:xfrm>
            <a:off x="7612930" y="1785301"/>
            <a:ext cx="3619893" cy="377071"/>
          </a:xfrm>
          <a:prstGeom prst="rect">
            <a:avLst/>
          </a:prstGeom>
          <a:solidFill>
            <a:srgbClr val="FFCC00"/>
          </a:solidFill>
          <a:ln>
            <a:noFill/>
          </a:ln>
          <a:effectLst>
            <a:outerShdw blurRad="107950" dist="12700" dir="5400000" algn="ctr">
              <a:srgbClr val="000000"/>
            </a:outerShdw>
          </a:effectLst>
        </p:spPr>
        <p:txBody>
          <a:bodyPr wrap="square" rtlCol="0">
            <a:spAutoFit/>
          </a:bodyPr>
          <a:lstStyle/>
          <a:p>
            <a:pPr algn="ctr"/>
            <a:r>
              <a:rPr lang="en-IN" b="1" i="1" dirty="0">
                <a:solidFill>
                  <a:schemeClr val="tx2"/>
                </a:solidFill>
              </a:rPr>
              <a:t>Number</a:t>
            </a:r>
            <a:r>
              <a:rPr lang="en-IN" b="1" i="1" baseline="0" dirty="0">
                <a:solidFill>
                  <a:schemeClr val="tx2"/>
                </a:solidFill>
              </a:rPr>
              <a:t> </a:t>
            </a:r>
            <a:r>
              <a:rPr lang="en-IN" b="1" i="1" dirty="0">
                <a:solidFill>
                  <a:schemeClr val="tx2"/>
                </a:solidFill>
              </a:rPr>
              <a:t>of MoU with the</a:t>
            </a:r>
            <a:r>
              <a:rPr lang="en-IN" b="1" i="1" baseline="0" dirty="0">
                <a:solidFill>
                  <a:schemeClr val="tx2"/>
                </a:solidFill>
              </a:rPr>
              <a:t> </a:t>
            </a:r>
            <a:r>
              <a:rPr lang="en-IN" b="1" i="1" dirty="0">
                <a:solidFill>
                  <a:schemeClr val="tx2"/>
                </a:solidFill>
              </a:rPr>
              <a:t>NITC</a:t>
            </a:r>
            <a:endParaRPr lang="en-IN" dirty="0"/>
          </a:p>
        </p:txBody>
      </p:sp>
      <p:graphicFrame>
        <p:nvGraphicFramePr>
          <p:cNvPr id="5" name="Chart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473424746"/>
              </p:ext>
            </p:extLst>
          </p:nvPr>
        </p:nvGraphicFramePr>
        <p:xfrm>
          <a:off x="7770381" y="837282"/>
          <a:ext cx="4079842" cy="57452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0FC9111-81B7-84DA-F2B9-3A1258FC5F9E}"/>
              </a:ext>
            </a:extLst>
          </p:cNvPr>
          <p:cNvSpPr txBox="1"/>
          <p:nvPr/>
        </p:nvSpPr>
        <p:spPr>
          <a:xfrm>
            <a:off x="864516" y="1789170"/>
            <a:ext cx="6096000" cy="369332"/>
          </a:xfrm>
          <a:prstGeom prst="rect">
            <a:avLst/>
          </a:prstGeom>
          <a:solidFill>
            <a:srgbClr val="FFCC00"/>
          </a:solidFill>
          <a:ln>
            <a:noFill/>
          </a:ln>
          <a:effectLst>
            <a:outerShdw blurRad="107950" dist="12700" dir="5400000" algn="ctr">
              <a:srgbClr val="000000"/>
            </a:outerShdw>
          </a:effectLst>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IN" sz="1800" b="1" i="1" dirty="0"/>
              <a:t>Number</a:t>
            </a:r>
            <a:r>
              <a:rPr lang="en-IN" sz="1800" b="1" i="1" baseline="0" dirty="0"/>
              <a:t> </a:t>
            </a:r>
            <a:r>
              <a:rPr lang="en-IN" sz="1800" b="1" i="1" dirty="0"/>
              <a:t>of International</a:t>
            </a:r>
            <a:r>
              <a:rPr lang="en-IN" sz="1800" b="1" i="1" baseline="0" dirty="0"/>
              <a:t> students in each year</a:t>
            </a:r>
            <a:endParaRPr lang="en-IN" sz="1800" b="1" i="1" dirty="0"/>
          </a:p>
        </p:txBody>
      </p:sp>
      <p:sp>
        <p:nvSpPr>
          <p:cNvPr id="2" name="Title 2">
            <a:extLst>
              <a:ext uri="{FF2B5EF4-FFF2-40B4-BE49-F238E27FC236}">
                <a16:creationId xmlns:a16="http://schemas.microsoft.com/office/drawing/2014/main" id="{6602BD8A-1B00-4E15-760E-185F225206E2}"/>
              </a:ext>
            </a:extLst>
          </p:cNvPr>
          <p:cNvSpPr>
            <a:spLocks noGrp="1"/>
          </p:cNvSpPr>
          <p:nvPr>
            <p:ph type="title"/>
          </p:nvPr>
        </p:nvSpPr>
        <p:spPr>
          <a:xfrm>
            <a:off x="754144" y="0"/>
            <a:ext cx="10199751" cy="1325563"/>
          </a:xfrm>
        </p:spPr>
        <p:txBody>
          <a:bodyPr>
            <a:normAutofit/>
          </a:bodyPr>
          <a:lstStyle/>
          <a:p>
            <a:r>
              <a:rPr lang="en-IN" sz="4000" dirty="0"/>
              <a:t>INTERNATIONAL RELATIONS</a:t>
            </a:r>
          </a:p>
        </p:txBody>
      </p:sp>
    </p:spTree>
    <p:extLst>
      <p:ext uri="{BB962C8B-B14F-4D97-AF65-F5344CB8AC3E}">
        <p14:creationId xmlns:p14="http://schemas.microsoft.com/office/powerpoint/2010/main" val="42409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7" dur="250"/>
                                        <p:tgtEl>
                                          <p:spTgt spid="4">
                                            <p:graphicEl>
                                              <a:chart seriesIdx="-4" categoryIdx="0" bldStep="category"/>
                                            </p:graphic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1" dur="250"/>
                                        <p:tgtEl>
                                          <p:spTgt spid="4">
                                            <p:graphicEl>
                                              <a:chart seriesIdx="-4" categoryIdx="1" bldStep="category"/>
                                            </p:graphic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15" dur="250"/>
                                        <p:tgtEl>
                                          <p:spTgt spid="4">
                                            <p:graphicEl>
                                              <a:chart seriesIdx="-4" categoryIdx="2" bldStep="category"/>
                                            </p:graphic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19" dur="250"/>
                                        <p:tgtEl>
                                          <p:spTgt spid="4">
                                            <p:graphicEl>
                                              <a:chart seriesIdx="-4" categoryIdx="3" bldStep="category"/>
                                            </p:graphic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fade">
                                      <p:cBhvr>
                                        <p:cTn id="23" dur="250"/>
                                        <p:tgtEl>
                                          <p:spTgt spid="4">
                                            <p:graphicEl>
                                              <a:chart seriesIdx="-4" categoryIdx="4" bldStep="category"/>
                                            </p:graphic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fade">
                                      <p:cBhvr>
                                        <p:cTn id="27" dur="250"/>
                                        <p:tgtEl>
                                          <p:spTgt spid="4">
                                            <p:graphicEl>
                                              <a:chart seriesIdx="-4" categoryIdx="5" bldStep="category"/>
                                            </p:graphic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fade">
                                      <p:cBhvr>
                                        <p:cTn id="31" dur="250"/>
                                        <p:tgtEl>
                                          <p:spTgt spid="4">
                                            <p:graphicEl>
                                              <a:chart seriesIdx="-4" categoryIdx="6" bldStep="category"/>
                                            </p:graphicEl>
                                          </p:spTgt>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fade">
                                      <p:cBhvr>
                                        <p:cTn id="35" dur="250"/>
                                        <p:tgtEl>
                                          <p:spTgt spid="4">
                                            <p:graphicEl>
                                              <a:chart seriesIdx="-4" categoryIdx="7" bldStep="category"/>
                                            </p:graphicEl>
                                          </p:spTgt>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249"/>
                                          </p:stCondLst>
                                        </p:cTn>
                                        <p:tgtEl>
                                          <p:spTgt spid="5">
                                            <p:graphicEl>
                                              <a:chart seriesIdx="-3" categoryIdx="-3" bldStep="gridLegend"/>
                                            </p:graphicEl>
                                          </p:spTgt>
                                        </p:tgtEl>
                                        <p:attrNameLst>
                                          <p:attrName>style.visibility</p:attrName>
                                        </p:attrNameLst>
                                      </p:cBhvr>
                                      <p:to>
                                        <p:strVal val="visible"/>
                                      </p:to>
                                    </p:set>
                                  </p:childTnLst>
                                </p:cTn>
                              </p:par>
                            </p:childTnLst>
                          </p:cTn>
                        </p:par>
                        <p:par>
                          <p:cTn id="41" fill="hold">
                            <p:stCondLst>
                              <p:cond delay="2250"/>
                            </p:stCondLst>
                            <p:childTnLst>
                              <p:par>
                                <p:cTn id="42" presetID="1" presetClass="entr" presetSubtype="0" fill="hold" grpId="0" nodeType="afterEffect">
                                  <p:stCondLst>
                                    <p:cond delay="0"/>
                                  </p:stCondLst>
                                  <p:childTnLst>
                                    <p:set>
                                      <p:cBhvr>
                                        <p:cTn id="43" dur="1" fill="hold">
                                          <p:stCondLst>
                                            <p:cond delay="249"/>
                                          </p:stCondLst>
                                        </p:cTn>
                                        <p:tgtEl>
                                          <p:spTgt spid="5">
                                            <p:graphicEl>
                                              <a:chart seriesIdx="-4" categoryIdx="0" bldStep="category"/>
                                            </p:graphicEl>
                                          </p:spTgt>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249"/>
                                          </p:stCondLst>
                                        </p:cTn>
                                        <p:tgtEl>
                                          <p:spTgt spid="5">
                                            <p:graphicEl>
                                              <a:chart seriesIdx="-4" categoryIdx="1" bldStep="category"/>
                                            </p:graphicEl>
                                          </p:spTgt>
                                        </p:tgtEl>
                                        <p:attrNameLst>
                                          <p:attrName>style.visibility</p:attrName>
                                        </p:attrNameLst>
                                      </p:cBhvr>
                                      <p:to>
                                        <p:strVal val="visible"/>
                                      </p:to>
                                    </p:set>
                                  </p:childTnLst>
                                </p:cTn>
                              </p:par>
                            </p:childTnLst>
                          </p:cTn>
                        </p:par>
                        <p:par>
                          <p:cTn id="47" fill="hold">
                            <p:stCondLst>
                              <p:cond delay="2750"/>
                            </p:stCondLst>
                            <p:childTnLst>
                              <p:par>
                                <p:cTn id="48" presetID="1" presetClass="entr" presetSubtype="0" fill="hold" grpId="0" nodeType="afterEffect">
                                  <p:stCondLst>
                                    <p:cond delay="0"/>
                                  </p:stCondLst>
                                  <p:childTnLst>
                                    <p:set>
                                      <p:cBhvr>
                                        <p:cTn id="49" dur="1" fill="hold">
                                          <p:stCondLst>
                                            <p:cond delay="249"/>
                                          </p:stCondLst>
                                        </p:cTn>
                                        <p:tgtEl>
                                          <p:spTgt spid="5">
                                            <p:graphicEl>
                                              <a:chart seriesIdx="-4" categoryIdx="2" bldStep="category"/>
                                            </p:graphicEl>
                                          </p:spTgt>
                                        </p:tgtEl>
                                        <p:attrNameLst>
                                          <p:attrName>style.visibility</p:attrName>
                                        </p:attrNameLst>
                                      </p:cBhvr>
                                      <p:to>
                                        <p:strVal val="visible"/>
                                      </p:to>
                                    </p:set>
                                  </p:childTnLst>
                                </p:cTn>
                              </p:par>
                            </p:childTnLst>
                          </p:cTn>
                        </p:par>
                        <p:par>
                          <p:cTn id="50" fill="hold">
                            <p:stCondLst>
                              <p:cond delay="3000"/>
                            </p:stCondLst>
                            <p:childTnLst>
                              <p:par>
                                <p:cTn id="51" presetID="1" presetClass="entr" presetSubtype="0" fill="hold" grpId="0" nodeType="afterEffect">
                                  <p:stCondLst>
                                    <p:cond delay="0"/>
                                  </p:stCondLst>
                                  <p:childTnLst>
                                    <p:set>
                                      <p:cBhvr>
                                        <p:cTn id="52" dur="1" fill="hold">
                                          <p:stCondLst>
                                            <p:cond delay="249"/>
                                          </p:stCondLst>
                                        </p:cTn>
                                        <p:tgtEl>
                                          <p:spTgt spid="5">
                                            <p:graphicEl>
                                              <a:chart seriesIdx="-4" categoryIdx="3" bldStep="category"/>
                                            </p:graphicEl>
                                          </p:spTgt>
                                        </p:tgtEl>
                                        <p:attrNameLst>
                                          <p:attrName>style.visibility</p:attrName>
                                        </p:attrNameLst>
                                      </p:cBhvr>
                                      <p:to>
                                        <p:strVal val="visible"/>
                                      </p:to>
                                    </p:set>
                                  </p:childTnLst>
                                </p:cTn>
                              </p:par>
                            </p:childTnLst>
                          </p:cTn>
                        </p:par>
                        <p:par>
                          <p:cTn id="53" fill="hold">
                            <p:stCondLst>
                              <p:cond delay="3250"/>
                            </p:stCondLst>
                            <p:childTnLst>
                              <p:par>
                                <p:cTn id="54" presetID="1" presetClass="entr" presetSubtype="0" fill="hold" grpId="0" nodeType="afterEffect">
                                  <p:stCondLst>
                                    <p:cond delay="0"/>
                                  </p:stCondLst>
                                  <p:childTnLst>
                                    <p:set>
                                      <p:cBhvr>
                                        <p:cTn id="55" dur="1" fill="hold">
                                          <p:stCondLst>
                                            <p:cond delay="249"/>
                                          </p:stCondLst>
                                        </p:cTn>
                                        <p:tgtEl>
                                          <p:spTgt spid="5">
                                            <p:graphicEl>
                                              <a:chart seriesIdx="-4" categoryIdx="4" bldStep="category"/>
                                            </p:graphicEl>
                                          </p:spTgt>
                                        </p:tgtEl>
                                        <p:attrNameLst>
                                          <p:attrName>style.visibility</p:attrName>
                                        </p:attrNameLst>
                                      </p:cBhvr>
                                      <p:to>
                                        <p:strVal val="visible"/>
                                      </p:to>
                                    </p:set>
                                  </p:childTnLst>
                                </p:cTn>
                              </p:par>
                            </p:childTnLst>
                          </p:cTn>
                        </p:par>
                        <p:par>
                          <p:cTn id="56" fill="hold">
                            <p:stCondLst>
                              <p:cond delay="3500"/>
                            </p:stCondLst>
                            <p:childTnLst>
                              <p:par>
                                <p:cTn id="57" presetID="1" presetClass="entr" presetSubtype="0" fill="hold" grpId="0" nodeType="afterEffect">
                                  <p:stCondLst>
                                    <p:cond delay="0"/>
                                  </p:stCondLst>
                                  <p:childTnLst>
                                    <p:set>
                                      <p:cBhvr>
                                        <p:cTn id="58" dur="1" fill="hold">
                                          <p:stCondLst>
                                            <p:cond delay="249"/>
                                          </p:stCondLst>
                                        </p:cTn>
                                        <p:tgtEl>
                                          <p:spTgt spid="5">
                                            <p:graphicEl>
                                              <a:chart seriesIdx="-4" categoryIdx="5" bldStep="category"/>
                                            </p:graphicEl>
                                          </p:spTgt>
                                        </p:tgtEl>
                                        <p:attrNameLst>
                                          <p:attrName>style.visibility</p:attrName>
                                        </p:attrNameLst>
                                      </p:cBhvr>
                                      <p:to>
                                        <p:strVal val="visible"/>
                                      </p:to>
                                    </p:set>
                                  </p:childTnLst>
                                </p:cTn>
                              </p:par>
                            </p:childTnLst>
                          </p:cTn>
                        </p:par>
                        <p:par>
                          <p:cTn id="59" fill="hold">
                            <p:stCondLst>
                              <p:cond delay="3750"/>
                            </p:stCondLst>
                            <p:childTnLst>
                              <p:par>
                                <p:cTn id="60" presetID="1" presetClass="entr" presetSubtype="0" fill="hold" grpId="0" nodeType="afterEffect">
                                  <p:stCondLst>
                                    <p:cond delay="0"/>
                                  </p:stCondLst>
                                  <p:childTnLst>
                                    <p:set>
                                      <p:cBhvr>
                                        <p:cTn id="61" dur="1" fill="hold">
                                          <p:stCondLst>
                                            <p:cond delay="249"/>
                                          </p:stCondLst>
                                        </p:cTn>
                                        <p:tgtEl>
                                          <p:spTgt spid="5">
                                            <p:graphicEl>
                                              <a:chart seriesIdx="-4" categoryIdx="6"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animBg="0"/>
        </p:bldSub>
      </p:bldGraphic>
      <p:bldP spid="6" grpId="0" animBg="1"/>
      <p:bldGraphic spid="5" grpId="0" uiExpand="1">
        <p:bldSub>
          <a:bldChart bld="category"/>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30F96-8298-5795-E285-3E6CC773069F}"/>
              </a:ext>
            </a:extLst>
          </p:cNvPr>
          <p:cNvSpPr txBox="1"/>
          <p:nvPr/>
        </p:nvSpPr>
        <p:spPr>
          <a:xfrm>
            <a:off x="6941976" y="1777562"/>
            <a:ext cx="4934661" cy="461665"/>
          </a:xfrm>
          <a:prstGeom prst="rect">
            <a:avLst/>
          </a:prstGeom>
          <a:solidFill>
            <a:srgbClr val="FFCC00"/>
          </a:solidFill>
          <a:ln>
            <a:noFill/>
          </a:ln>
          <a:effectLst>
            <a:outerShdw blurRad="107950" dist="12700" dir="5400000" algn="ctr">
              <a:srgbClr val="000000"/>
            </a:outerShdw>
          </a:effectLst>
        </p:spPr>
        <p:txBody>
          <a:bodyPr wrap="square" rtlCol="0">
            <a:spAutoFit/>
          </a:bodyPr>
          <a:lstStyle/>
          <a:p>
            <a:pPr algn="ctr"/>
            <a:r>
              <a:rPr lang="en-IN" sz="2400" dirty="0">
                <a:effectLst>
                  <a:outerShdw blurRad="38100" dist="38100" dir="2700000" algn="tl">
                    <a:srgbClr val="000000">
                      <a:alpha val="43137"/>
                    </a:srgbClr>
                  </a:outerShdw>
                </a:effectLst>
              </a:rPr>
              <a:t>International Students@ NITC</a:t>
            </a:r>
          </a:p>
        </p:txBody>
      </p:sp>
      <p:sp>
        <p:nvSpPr>
          <p:cNvPr id="8" name="TextBox 7">
            <a:extLst>
              <a:ext uri="{FF2B5EF4-FFF2-40B4-BE49-F238E27FC236}">
                <a16:creationId xmlns:a16="http://schemas.microsoft.com/office/drawing/2014/main" id="{70FC9111-81B7-84DA-F2B9-3A1258FC5F9E}"/>
              </a:ext>
            </a:extLst>
          </p:cNvPr>
          <p:cNvSpPr txBox="1"/>
          <p:nvPr/>
        </p:nvSpPr>
        <p:spPr>
          <a:xfrm>
            <a:off x="727789" y="1777562"/>
            <a:ext cx="5131836" cy="461665"/>
          </a:xfrm>
          <a:prstGeom prst="rect">
            <a:avLst/>
          </a:prstGeom>
          <a:solidFill>
            <a:srgbClr val="FFCC00"/>
          </a:solidFill>
          <a:ln>
            <a:noFill/>
          </a:ln>
          <a:effectLst>
            <a:outerShdw blurRad="107950" dist="12700" dir="5400000" algn="ctr">
              <a:srgbClr val="000000"/>
            </a:outerShdw>
          </a:effectLst>
        </p:spPr>
        <p:txBody>
          <a:bodyPr wrap="square">
            <a:spAutoFit/>
          </a:bodyPr>
          <a:lstStyle/>
          <a:p>
            <a:pPr algn="ctr">
              <a:defRPr sz="1600" b="1" i="0" u="none" strike="noStrike" kern="1200" baseline="0">
                <a:solidFill>
                  <a:prstClr val="black">
                    <a:lumMod val="65000"/>
                    <a:lumOff val="35000"/>
                  </a:prstClr>
                </a:solidFill>
                <a:latin typeface="+mn-lt"/>
                <a:ea typeface="+mn-ea"/>
                <a:cs typeface="+mn-cs"/>
              </a:defRPr>
            </a:pPr>
            <a:r>
              <a:rPr lang="en-IN" sz="2400" dirty="0"/>
              <a:t>International Partners of NITC  </a:t>
            </a:r>
          </a:p>
        </p:txBody>
      </p:sp>
      <p:graphicFrame>
        <p:nvGraphicFramePr>
          <p:cNvPr id="9" name="Chart 8">
            <a:extLst>
              <a:ext uri="{FF2B5EF4-FFF2-40B4-BE49-F238E27FC236}">
                <a16:creationId xmlns:a16="http://schemas.microsoft.com/office/drawing/2014/main" id="{6A888A9A-DE58-4063-8C19-C87179E09AD3}"/>
              </a:ext>
            </a:extLst>
          </p:cNvPr>
          <p:cNvGraphicFramePr>
            <a:graphicFrameLocks/>
          </p:cNvGraphicFramePr>
          <p:nvPr/>
        </p:nvGraphicFramePr>
        <p:xfrm>
          <a:off x="961053" y="2491273"/>
          <a:ext cx="4288972" cy="2649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00000000-0008-0000-0200-000003000000}"/>
              </a:ext>
            </a:extLst>
          </p:cNvPr>
          <p:cNvGraphicFramePr>
            <a:graphicFrameLocks/>
          </p:cNvGraphicFramePr>
          <p:nvPr/>
        </p:nvGraphicFramePr>
        <p:xfrm>
          <a:off x="6941976" y="2491273"/>
          <a:ext cx="4777273" cy="3116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0000000-0008-0000-0100-000005000000}"/>
              </a:ext>
            </a:extLst>
          </p:cNvPr>
          <p:cNvGraphicFramePr>
            <a:graphicFrameLocks/>
          </p:cNvGraphicFramePr>
          <p:nvPr/>
        </p:nvGraphicFramePr>
        <p:xfrm>
          <a:off x="1203649" y="2444038"/>
          <a:ext cx="4068148" cy="2649893"/>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a:extLst>
              <a:ext uri="{FF2B5EF4-FFF2-40B4-BE49-F238E27FC236}">
                <a16:creationId xmlns:a16="http://schemas.microsoft.com/office/drawing/2014/main" id="{8BD14CBD-96E2-5232-62F2-57EC702BE6DE}"/>
              </a:ext>
            </a:extLst>
          </p:cNvPr>
          <p:cNvSpPr>
            <a:spLocks noGrp="1"/>
          </p:cNvSpPr>
          <p:nvPr>
            <p:ph type="title"/>
          </p:nvPr>
        </p:nvSpPr>
        <p:spPr>
          <a:xfrm>
            <a:off x="405352" y="247188"/>
            <a:ext cx="10199751" cy="1325563"/>
          </a:xfrm>
        </p:spPr>
        <p:txBody>
          <a:bodyPr/>
          <a:lstStyle/>
          <a:p>
            <a:r>
              <a:rPr lang="en-IN" sz="3600" dirty="0">
                <a:latin typeface="Calibri Light (Headings)"/>
              </a:rPr>
              <a:t>INTERNATIONALISATION OF THE INSTITUTE</a:t>
            </a:r>
            <a:br>
              <a:rPr lang="en-IN" sz="3600" dirty="0">
                <a:latin typeface="Calibri Light (Headings)"/>
              </a:rPr>
            </a:br>
            <a:endParaRPr lang="en-IN" dirty="0"/>
          </a:p>
        </p:txBody>
      </p:sp>
    </p:spTree>
    <p:extLst>
      <p:ext uri="{BB962C8B-B14F-4D97-AF65-F5344CB8AC3E}">
        <p14:creationId xmlns:p14="http://schemas.microsoft.com/office/powerpoint/2010/main" val="40402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996154" y="2186370"/>
            <a:ext cx="4356203" cy="1422002"/>
          </a:xfrm>
        </p:spPr>
        <p:txBody>
          <a:bodyPr>
            <a:noAutofit/>
          </a:bodyPr>
          <a:lstStyle/>
          <a:p>
            <a:pPr marL="0" indent="0">
              <a:buNone/>
            </a:pPr>
            <a:r>
              <a:rPr lang="en-IN" sz="1400" b="1" dirty="0" err="1">
                <a:solidFill>
                  <a:schemeClr val="tx1"/>
                </a:solidFill>
              </a:rPr>
              <a:t>Prof.</a:t>
            </a:r>
            <a:r>
              <a:rPr lang="en-IN" sz="1400" b="1" dirty="0">
                <a:solidFill>
                  <a:schemeClr val="tx1"/>
                </a:solidFill>
              </a:rPr>
              <a:t> M.K. Ravi Varma</a:t>
            </a:r>
          </a:p>
          <a:p>
            <a:pPr marL="0" indent="0">
              <a:buNone/>
            </a:pPr>
            <a:r>
              <a:rPr lang="en-US" sz="1400" i="1" dirty="0">
                <a:solidFill>
                  <a:schemeClr val="tx1"/>
                </a:solidFill>
              </a:rPr>
              <a:t>Dean (International, Alumni, and Corporate Relations)</a:t>
            </a:r>
          </a:p>
          <a:p>
            <a:pPr marL="0" indent="0">
              <a:buNone/>
            </a:pPr>
            <a:r>
              <a:rPr lang="en-US" sz="1400" dirty="0">
                <a:solidFill>
                  <a:schemeClr val="accent1"/>
                </a:solidFill>
                <a:hlinkClick r:id="rId2">
                  <a:extLst>
                    <a:ext uri="{A12FA001-AC4F-418D-AE19-62706E023703}">
                      <ahyp:hlinkClr xmlns:ahyp="http://schemas.microsoft.com/office/drawing/2018/hyperlinkcolor" val="tx"/>
                    </a:ext>
                  </a:extLst>
                </a:hlinkClick>
              </a:rPr>
              <a:t>deaniacr@nitc.ac.in</a:t>
            </a:r>
            <a:r>
              <a:rPr lang="en-US" sz="1400" dirty="0">
                <a:solidFill>
                  <a:schemeClr val="accent1"/>
                </a:solidFill>
              </a:rPr>
              <a:t> </a:t>
            </a:r>
          </a:p>
          <a:p>
            <a:pPr marL="0" indent="0">
              <a:buNone/>
            </a:pPr>
            <a:r>
              <a:rPr lang="en-US" sz="1400" dirty="0">
                <a:solidFill>
                  <a:schemeClr val="tx1"/>
                </a:solidFill>
              </a:rPr>
              <a:t>(M) +91 95441 06752 (L) </a:t>
            </a:r>
            <a:r>
              <a:rPr lang="en-IN" sz="1400" dirty="0">
                <a:solidFill>
                  <a:schemeClr val="tx1"/>
                </a:solidFill>
              </a:rPr>
              <a:t>0495-2286142</a:t>
            </a:r>
          </a:p>
          <a:p>
            <a:pPr marL="0" indent="0">
              <a:buNone/>
            </a:pPr>
            <a:endParaRPr lang="en-IN" sz="1400" dirty="0">
              <a:solidFill>
                <a:schemeClr val="accent1">
                  <a:lumMod val="75000"/>
                </a:schemeClr>
              </a:solidFill>
            </a:endParaRPr>
          </a:p>
        </p:txBody>
      </p:sp>
      <p:sp>
        <p:nvSpPr>
          <p:cNvPr id="3" name="Title 2"/>
          <p:cNvSpPr>
            <a:spLocks noGrp="1"/>
          </p:cNvSpPr>
          <p:nvPr>
            <p:ph type="title"/>
          </p:nvPr>
        </p:nvSpPr>
        <p:spPr/>
        <p:txBody>
          <a:bodyPr>
            <a:normAutofit/>
          </a:bodyPr>
          <a:lstStyle/>
          <a:p>
            <a:r>
              <a:rPr lang="en-IN" sz="4000" dirty="0"/>
              <a:t>CONTACTS</a:t>
            </a:r>
          </a:p>
        </p:txBody>
      </p:sp>
      <p:sp>
        <p:nvSpPr>
          <p:cNvPr id="4" name="Content Placeholder 1"/>
          <p:cNvSpPr txBox="1">
            <a:spLocks/>
          </p:cNvSpPr>
          <p:nvPr/>
        </p:nvSpPr>
        <p:spPr>
          <a:xfrm>
            <a:off x="1996154" y="4188736"/>
            <a:ext cx="3104478" cy="142200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400" b="1" dirty="0" err="1">
                <a:solidFill>
                  <a:schemeClr val="tx1"/>
                </a:solidFill>
              </a:rPr>
              <a:t>Dr.</a:t>
            </a:r>
            <a:r>
              <a:rPr lang="en-IN" sz="1400" b="1" dirty="0">
                <a:solidFill>
                  <a:schemeClr val="tx1"/>
                </a:solidFill>
              </a:rPr>
              <a:t> </a:t>
            </a:r>
            <a:r>
              <a:rPr lang="en-IN" sz="1400" b="1" dirty="0" err="1">
                <a:solidFill>
                  <a:schemeClr val="tx1"/>
                </a:solidFill>
              </a:rPr>
              <a:t>Maneesh</a:t>
            </a:r>
            <a:r>
              <a:rPr lang="en-IN" sz="1400" b="1" dirty="0">
                <a:solidFill>
                  <a:schemeClr val="tx1"/>
                </a:solidFill>
              </a:rPr>
              <a:t> </a:t>
            </a:r>
            <a:r>
              <a:rPr lang="en-IN" sz="1400" b="1" dirty="0" err="1">
                <a:solidFill>
                  <a:schemeClr val="tx1"/>
                </a:solidFill>
              </a:rPr>
              <a:t>Chandran</a:t>
            </a:r>
            <a:endParaRPr lang="en-IN" sz="1400" b="1" dirty="0">
              <a:solidFill>
                <a:schemeClr val="tx1"/>
              </a:solidFill>
            </a:endParaRPr>
          </a:p>
          <a:p>
            <a:pPr marL="0" indent="0">
              <a:buNone/>
            </a:pPr>
            <a:r>
              <a:rPr lang="en-IN" sz="1400" i="1" dirty="0">
                <a:solidFill>
                  <a:schemeClr val="tx1"/>
                </a:solidFill>
              </a:rPr>
              <a:t>Associate Dean (International Relations)</a:t>
            </a:r>
          </a:p>
          <a:p>
            <a:pPr marL="0" indent="0">
              <a:buNone/>
            </a:pPr>
            <a:r>
              <a:rPr lang="en-IN" sz="1400" dirty="0">
                <a:solidFill>
                  <a:schemeClr val="accent1"/>
                </a:solidFill>
                <a:hlinkClick r:id="rId3">
                  <a:extLst>
                    <a:ext uri="{A12FA001-AC4F-418D-AE19-62706E023703}">
                      <ahyp:hlinkClr xmlns:ahyp="http://schemas.microsoft.com/office/drawing/2018/hyperlinkcolor" val="tx"/>
                    </a:ext>
                  </a:extLst>
                </a:hlinkClick>
              </a:rPr>
              <a:t>ir@nitc.ac.in</a:t>
            </a:r>
            <a:r>
              <a:rPr lang="en-IN" sz="1400" dirty="0">
                <a:solidFill>
                  <a:schemeClr val="accent1"/>
                </a:solidFill>
              </a:rPr>
              <a:t> </a:t>
            </a:r>
          </a:p>
          <a:p>
            <a:pPr marL="0" indent="0">
              <a:buNone/>
            </a:pPr>
            <a:r>
              <a:rPr lang="en-US" sz="1400" dirty="0">
                <a:solidFill>
                  <a:schemeClr val="tx1"/>
                </a:solidFill>
              </a:rPr>
              <a:t>(M) +91 94441 85850 (L) </a:t>
            </a:r>
            <a:r>
              <a:rPr lang="en-IN" sz="1400" dirty="0">
                <a:solidFill>
                  <a:schemeClr val="tx1"/>
                </a:solidFill>
              </a:rPr>
              <a:t>0495-2286189 </a:t>
            </a:r>
          </a:p>
        </p:txBody>
      </p:sp>
      <p:sp>
        <p:nvSpPr>
          <p:cNvPr id="6" name="Content Placeholder 1"/>
          <p:cNvSpPr txBox="1">
            <a:spLocks/>
          </p:cNvSpPr>
          <p:nvPr/>
        </p:nvSpPr>
        <p:spPr>
          <a:xfrm>
            <a:off x="8280061" y="2173717"/>
            <a:ext cx="4520386" cy="144730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400" b="1" dirty="0">
                <a:solidFill>
                  <a:schemeClr val="tx1"/>
                </a:solidFill>
              </a:rPr>
              <a:t>Ms. </a:t>
            </a:r>
            <a:r>
              <a:rPr lang="en-IN" sz="1400" b="1" dirty="0" err="1">
                <a:solidFill>
                  <a:schemeClr val="tx1"/>
                </a:solidFill>
              </a:rPr>
              <a:t>Kavitha</a:t>
            </a:r>
            <a:r>
              <a:rPr lang="en-IN" sz="1400" b="1" dirty="0">
                <a:solidFill>
                  <a:schemeClr val="tx1"/>
                </a:solidFill>
              </a:rPr>
              <a:t> G R</a:t>
            </a:r>
          </a:p>
          <a:p>
            <a:pPr marL="0" indent="0">
              <a:buNone/>
            </a:pPr>
            <a:r>
              <a:rPr lang="en-IN" sz="1400" i="1" dirty="0">
                <a:solidFill>
                  <a:schemeClr val="tx1"/>
                </a:solidFill>
              </a:rPr>
              <a:t>Advisor, International Relations</a:t>
            </a:r>
          </a:p>
          <a:p>
            <a:pPr marL="0" indent="0">
              <a:buNone/>
            </a:pPr>
            <a:r>
              <a:rPr lang="en-IN" sz="1400" dirty="0">
                <a:solidFill>
                  <a:srgbClr val="0070C0"/>
                </a:solidFill>
                <a:hlinkClick r:id="rId4">
                  <a:extLst>
                    <a:ext uri="{A12FA001-AC4F-418D-AE19-62706E023703}">
                      <ahyp:hlinkClr xmlns:ahyp="http://schemas.microsoft.com/office/drawing/2018/hyperlinkcolor" val="tx"/>
                    </a:ext>
                  </a:extLst>
                </a:hlinkClick>
              </a:rPr>
              <a:t>advisor.ir@nitc.ac.in</a:t>
            </a:r>
            <a:endParaRPr lang="en-IN" sz="1400" dirty="0">
              <a:solidFill>
                <a:srgbClr val="0070C0"/>
              </a:solidFill>
            </a:endParaRPr>
          </a:p>
          <a:p>
            <a:pPr marL="0" indent="0">
              <a:buNone/>
            </a:pPr>
            <a:r>
              <a:rPr lang="en-IN" sz="1400" dirty="0">
                <a:solidFill>
                  <a:schemeClr val="tx1"/>
                </a:solidFill>
              </a:rPr>
              <a:t>+91 9444536574 </a:t>
            </a:r>
          </a:p>
        </p:txBody>
      </p:sp>
      <p:sp>
        <p:nvSpPr>
          <p:cNvPr id="9" name="Content Placeholder 1"/>
          <p:cNvSpPr txBox="1">
            <a:spLocks/>
          </p:cNvSpPr>
          <p:nvPr/>
        </p:nvSpPr>
        <p:spPr>
          <a:xfrm>
            <a:off x="9665208" y="3621024"/>
            <a:ext cx="2171542" cy="70001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IN" sz="1800" dirty="0"/>
          </a:p>
        </p:txBody>
      </p:sp>
      <p:sp>
        <p:nvSpPr>
          <p:cNvPr id="5" name="Rectangle 4">
            <a:extLst>
              <a:ext uri="{FF2B5EF4-FFF2-40B4-BE49-F238E27FC236}">
                <a16:creationId xmlns:a16="http://schemas.microsoft.com/office/drawing/2014/main" id="{B5922997-7CC2-45E9-B21F-FBDE514F3464}"/>
              </a:ext>
            </a:extLst>
          </p:cNvPr>
          <p:cNvSpPr/>
          <p:nvPr/>
        </p:nvSpPr>
        <p:spPr>
          <a:xfrm>
            <a:off x="8347974" y="4018209"/>
            <a:ext cx="4032504" cy="1674754"/>
          </a:xfrm>
          <a:prstGeom prst="rect">
            <a:avLst/>
          </a:prstGeom>
        </p:spPr>
        <p:txBody>
          <a:bodyPr wrap="square">
            <a:spAutoFit/>
          </a:bodyPr>
          <a:lstStyle/>
          <a:p>
            <a:pPr>
              <a:lnSpc>
                <a:spcPct val="150000"/>
              </a:lnSpc>
            </a:pPr>
            <a:r>
              <a:rPr lang="en-IN" sz="1400" b="1" dirty="0"/>
              <a:t>Ms. Ramya P</a:t>
            </a:r>
          </a:p>
          <a:p>
            <a:pPr>
              <a:lnSpc>
                <a:spcPct val="150000"/>
              </a:lnSpc>
            </a:pPr>
            <a:r>
              <a:rPr lang="en-IN" sz="1400" i="1" dirty="0"/>
              <a:t>Officer, Dean (IACR)</a:t>
            </a:r>
          </a:p>
          <a:p>
            <a:pPr>
              <a:lnSpc>
                <a:spcPct val="150000"/>
              </a:lnSpc>
            </a:pPr>
            <a:r>
              <a:rPr lang="en-IN" sz="1400" dirty="0">
                <a:hlinkClick r:id="rId5"/>
              </a:rPr>
              <a:t>iacroffice@nitc.ac.in</a:t>
            </a:r>
            <a:endParaRPr lang="en-IN" sz="1400" dirty="0"/>
          </a:p>
          <a:p>
            <a:pPr>
              <a:lnSpc>
                <a:spcPct val="150000"/>
              </a:lnSpc>
            </a:pPr>
            <a:r>
              <a:rPr lang="en-IN" sz="1400" dirty="0"/>
              <a:t>(M) +91 98958 47518 </a:t>
            </a:r>
            <a:r>
              <a:rPr lang="en-IN" sz="1400" dirty="0">
                <a:solidFill>
                  <a:srgbClr val="0070C0"/>
                </a:solidFill>
              </a:rPr>
              <a:t>0495- 2285091</a:t>
            </a:r>
          </a:p>
          <a:p>
            <a:pPr>
              <a:lnSpc>
                <a:spcPct val="150000"/>
              </a:lnSpc>
            </a:pPr>
            <a:endParaRPr lang="en-IN" sz="1400" dirty="0"/>
          </a:p>
        </p:txBody>
      </p:sp>
      <p:pic>
        <p:nvPicPr>
          <p:cNvPr id="10" name="Picture 9">
            <a:extLst>
              <a:ext uri="{FF2B5EF4-FFF2-40B4-BE49-F238E27FC236}">
                <a16:creationId xmlns:a16="http://schemas.microsoft.com/office/drawing/2014/main" id="{BBCEB52F-ED8D-40D7-AF53-DE88E07277E8}"/>
              </a:ext>
            </a:extLst>
          </p:cNvPr>
          <p:cNvPicPr>
            <a:picLocks noChangeAspect="1"/>
          </p:cNvPicPr>
          <p:nvPr/>
        </p:nvPicPr>
        <p:blipFill rotWithShape="1">
          <a:blip r:embed="rId6">
            <a:extLst>
              <a:ext uri="{28A0092B-C50C-407E-A947-70E740481C1C}">
                <a14:useLocalDpi xmlns:a14="http://schemas.microsoft.com/office/drawing/2010/main" val="0"/>
              </a:ext>
            </a:extLst>
          </a:blip>
          <a:srcRect l="3175" t="3394" r="9886" b="3785"/>
          <a:stretch/>
        </p:blipFill>
        <p:spPr>
          <a:xfrm>
            <a:off x="628474" y="2190734"/>
            <a:ext cx="1284148" cy="1325563"/>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F9941D7-75D1-4C4F-83D6-E99075970595}"/>
              </a:ext>
            </a:extLst>
          </p:cNvPr>
          <p:cNvPicPr>
            <a:picLocks noChangeAspect="1"/>
          </p:cNvPicPr>
          <p:nvPr/>
        </p:nvPicPr>
        <p:blipFill rotWithShape="1">
          <a:blip r:embed="rId7">
            <a:extLst>
              <a:ext uri="{28A0092B-C50C-407E-A947-70E740481C1C}">
                <a14:useLocalDpi xmlns:a14="http://schemas.microsoft.com/office/drawing/2010/main" val="0"/>
              </a:ext>
            </a:extLst>
          </a:blip>
          <a:srcRect t="5308" b="6051"/>
          <a:stretch/>
        </p:blipFill>
        <p:spPr>
          <a:xfrm>
            <a:off x="628474" y="4145698"/>
            <a:ext cx="1284148" cy="1517716"/>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20459443-0C69-4A44-93BE-62A0D1B94E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65788" y="4075426"/>
            <a:ext cx="1192962" cy="153380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30E3546-664B-F39F-97F2-E22DACA1A01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149" t="10612" r="23694" b="8733"/>
          <a:stretch/>
        </p:blipFill>
        <p:spPr>
          <a:xfrm>
            <a:off x="6965788" y="2173717"/>
            <a:ext cx="1236482" cy="1325563"/>
          </a:xfrm>
          <a:prstGeom prst="rect">
            <a:avLst/>
          </a:prstGeom>
        </p:spPr>
      </p:pic>
    </p:spTree>
    <p:extLst>
      <p:ext uri="{BB962C8B-B14F-4D97-AF65-F5344CB8AC3E}">
        <p14:creationId xmlns:p14="http://schemas.microsoft.com/office/powerpoint/2010/main" val="784560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F9150-5732-390B-0E8A-D41A5577B476}"/>
              </a:ext>
            </a:extLst>
          </p:cNvPr>
          <p:cNvSpPr>
            <a:spLocks noGrp="1"/>
          </p:cNvSpPr>
          <p:nvPr>
            <p:ph type="title"/>
          </p:nvPr>
        </p:nvSpPr>
        <p:spPr/>
        <p:txBody>
          <a:bodyPr>
            <a:normAutofit/>
          </a:bodyPr>
          <a:lstStyle/>
          <a:p>
            <a:r>
              <a:rPr lang="en-US" sz="4000" dirty="0"/>
              <a:t>THANK YOU</a:t>
            </a:r>
            <a:endParaRPr lang="en-IN" sz="4000" dirty="0"/>
          </a:p>
        </p:txBody>
      </p:sp>
      <p:sp>
        <p:nvSpPr>
          <p:cNvPr id="6" name="Rectangle 5">
            <a:extLst>
              <a:ext uri="{FF2B5EF4-FFF2-40B4-BE49-F238E27FC236}">
                <a16:creationId xmlns:a16="http://schemas.microsoft.com/office/drawing/2014/main" id="{5B427D0C-7200-F778-B982-5906F929CFCF}"/>
              </a:ext>
            </a:extLst>
          </p:cNvPr>
          <p:cNvSpPr/>
          <p:nvPr/>
        </p:nvSpPr>
        <p:spPr>
          <a:xfrm>
            <a:off x="-9625" y="5995448"/>
            <a:ext cx="12201626" cy="94436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F15F5FF7-DBC8-D8F4-7175-33312064D752}"/>
              </a:ext>
            </a:extLst>
          </p:cNvPr>
          <p:cNvSpPr txBox="1"/>
          <p:nvPr/>
        </p:nvSpPr>
        <p:spPr>
          <a:xfrm>
            <a:off x="0" y="6242058"/>
            <a:ext cx="12192000" cy="400110"/>
          </a:xfrm>
          <a:prstGeom prst="rect">
            <a:avLst/>
          </a:prstGeom>
          <a:noFill/>
        </p:spPr>
        <p:txBody>
          <a:bodyPr wrap="square" rtlCol="0">
            <a:spAutoFit/>
          </a:bodyPr>
          <a:lstStyle/>
          <a:p>
            <a:pPr algn="ctr"/>
            <a:r>
              <a:rPr lang="en-IN" sz="2000" u="sng" dirty="0">
                <a:solidFill>
                  <a:schemeClr val="bg1"/>
                </a:solidFill>
              </a:rPr>
              <a:t>https://nitc.ac.in/</a:t>
            </a:r>
          </a:p>
        </p:txBody>
      </p:sp>
      <p:pic>
        <p:nvPicPr>
          <p:cNvPr id="8" name="Picture 7">
            <a:extLst>
              <a:ext uri="{FF2B5EF4-FFF2-40B4-BE49-F238E27FC236}">
                <a16:creationId xmlns:a16="http://schemas.microsoft.com/office/drawing/2014/main" id="{53999B9B-1265-0A8A-64C0-8C59948D5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 y="1865478"/>
            <a:ext cx="12201627" cy="4129970"/>
          </a:xfrm>
          <a:prstGeom prst="rect">
            <a:avLst/>
          </a:prstGeom>
        </p:spPr>
      </p:pic>
    </p:spTree>
    <p:extLst>
      <p:ext uri="{BB962C8B-B14F-4D97-AF65-F5344CB8AC3E}">
        <p14:creationId xmlns:p14="http://schemas.microsoft.com/office/powerpoint/2010/main" val="192478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861772F-A51F-0A8F-5D74-21150CDD4408}"/>
              </a:ext>
            </a:extLst>
          </p:cNvPr>
          <p:cNvSpPr/>
          <p:nvPr/>
        </p:nvSpPr>
        <p:spPr>
          <a:xfrm>
            <a:off x="3034938" y="-42554"/>
            <a:ext cx="3037120" cy="41704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8" name="Picture 27">
            <a:extLst>
              <a:ext uri="{FF2B5EF4-FFF2-40B4-BE49-F238E27FC236}">
                <a16:creationId xmlns:a16="http://schemas.microsoft.com/office/drawing/2014/main" id="{78125F3B-35A5-8832-4441-684189A5EE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2251102" y="3143307"/>
            <a:ext cx="4570510" cy="3000277"/>
          </a:xfrm>
          <a:prstGeom prst="rect">
            <a:avLst/>
          </a:prstGeom>
        </p:spPr>
      </p:pic>
      <p:pic>
        <p:nvPicPr>
          <p:cNvPr id="23" name="Picture 22">
            <a:extLst>
              <a:ext uri="{FF2B5EF4-FFF2-40B4-BE49-F238E27FC236}">
                <a16:creationId xmlns:a16="http://schemas.microsoft.com/office/drawing/2014/main" id="{9F3F6BEA-D90B-5A1D-64E1-8F92F23F29AF}"/>
              </a:ext>
            </a:extLst>
          </p:cNvPr>
          <p:cNvPicPr>
            <a:picLocks noChangeAspect="1"/>
          </p:cNvPicPr>
          <p:nvPr/>
        </p:nvPicPr>
        <p:blipFill rotWithShape="1">
          <a:blip r:embed="rId3">
            <a:extLst>
              <a:ext uri="{28A0092B-C50C-407E-A947-70E740481C1C}">
                <a14:useLocalDpi xmlns:a14="http://schemas.microsoft.com/office/drawing/2010/main" val="0"/>
              </a:ext>
            </a:extLst>
          </a:blip>
          <a:srcRect l="40259" r="31878"/>
          <a:stretch/>
        </p:blipFill>
        <p:spPr>
          <a:xfrm>
            <a:off x="5890523" y="-2"/>
            <a:ext cx="3387635" cy="6928703"/>
          </a:xfrm>
          <a:prstGeom prst="rect">
            <a:avLst/>
          </a:prstGeom>
        </p:spPr>
      </p:pic>
      <p:pic>
        <p:nvPicPr>
          <p:cNvPr id="21" name="Picture 20">
            <a:extLst>
              <a:ext uri="{FF2B5EF4-FFF2-40B4-BE49-F238E27FC236}">
                <a16:creationId xmlns:a16="http://schemas.microsoft.com/office/drawing/2014/main" id="{490AEDFE-2328-6974-3029-A79E34576A55}"/>
              </a:ext>
            </a:extLst>
          </p:cNvPr>
          <p:cNvPicPr>
            <a:picLocks noChangeAspect="1"/>
          </p:cNvPicPr>
          <p:nvPr/>
        </p:nvPicPr>
        <p:blipFill rotWithShape="1">
          <a:blip r:embed="rId4">
            <a:extLst>
              <a:ext uri="{28A0092B-C50C-407E-A947-70E740481C1C}">
                <a14:useLocalDpi xmlns:a14="http://schemas.microsoft.com/office/drawing/2010/main" val="0"/>
              </a:ext>
            </a:extLst>
          </a:blip>
          <a:srcRect r="33467"/>
          <a:stretch/>
        </p:blipFill>
        <p:spPr>
          <a:xfrm>
            <a:off x="0" y="-1"/>
            <a:ext cx="3037120" cy="6928701"/>
          </a:xfrm>
          <a:prstGeom prst="rect">
            <a:avLst/>
          </a:prstGeom>
        </p:spPr>
      </p:pic>
      <p:sp>
        <p:nvSpPr>
          <p:cNvPr id="5" name="Content Placeholder 4">
            <a:extLst>
              <a:ext uri="{FF2B5EF4-FFF2-40B4-BE49-F238E27FC236}">
                <a16:creationId xmlns:a16="http://schemas.microsoft.com/office/drawing/2014/main" id="{32272FBE-75FF-288C-804B-86B6F5B8FFD1}"/>
              </a:ext>
            </a:extLst>
          </p:cNvPr>
          <p:cNvSpPr>
            <a:spLocks noGrp="1"/>
          </p:cNvSpPr>
          <p:nvPr>
            <p:ph sz="half" idx="1"/>
          </p:nvPr>
        </p:nvSpPr>
        <p:spPr>
          <a:xfrm>
            <a:off x="165464" y="1176582"/>
            <a:ext cx="2612570" cy="952169"/>
          </a:xfrm>
        </p:spPr>
        <p:txBody>
          <a:bodyPr>
            <a:noAutofit/>
          </a:bodyPr>
          <a:lstStyle/>
          <a:p>
            <a:pPr marL="0" lvl="0" indent="0" algn="ctr">
              <a:spcAft>
                <a:spcPts val="375"/>
              </a:spcAft>
              <a:buNone/>
            </a:pPr>
            <a:r>
              <a:rPr lang="en-IN" sz="1400" i="1" kern="0" dirty="0">
                <a:solidFill>
                  <a:schemeClr val="tx1"/>
                </a:solidFill>
                <a:effectLst/>
                <a:ea typeface="Times New Roman" panose="02020603050405020304" pitchFamily="18" charset="0"/>
                <a:cs typeface="Times New Roman" panose="02020603050405020304" pitchFamily="18" charset="0"/>
              </a:rPr>
              <a:t>The region of Malabar that hosts the Institute is the northern part of the State of Kerala and is a destination for ecotourism. </a:t>
            </a:r>
          </a:p>
        </p:txBody>
      </p:sp>
      <p:sp>
        <p:nvSpPr>
          <p:cNvPr id="2" name="TextBox 1">
            <a:extLst>
              <a:ext uri="{FF2B5EF4-FFF2-40B4-BE49-F238E27FC236}">
                <a16:creationId xmlns:a16="http://schemas.microsoft.com/office/drawing/2014/main" id="{106D562A-7CEA-0A9F-DFF6-C2C1A67D5FC5}"/>
              </a:ext>
            </a:extLst>
          </p:cNvPr>
          <p:cNvSpPr txBox="1"/>
          <p:nvPr/>
        </p:nvSpPr>
        <p:spPr>
          <a:xfrm>
            <a:off x="3277381" y="1176582"/>
            <a:ext cx="2394477" cy="738664"/>
          </a:xfrm>
          <a:prstGeom prst="rect">
            <a:avLst/>
          </a:prstGeom>
          <a:noFill/>
        </p:spPr>
        <p:txBody>
          <a:bodyPr wrap="square" rtlCol="0">
            <a:spAutoFit/>
          </a:bodyPr>
          <a:lstStyle/>
          <a:p>
            <a:pPr algn="ctr"/>
            <a:r>
              <a:rPr lang="en-IN" sz="1400" i="1" kern="0" dirty="0">
                <a:solidFill>
                  <a:schemeClr val="bg1"/>
                </a:solidFill>
                <a:effectLst/>
                <a:ea typeface="Times New Roman" panose="02020603050405020304" pitchFamily="18" charset="0"/>
                <a:cs typeface="Times New Roman" panose="02020603050405020304" pitchFamily="18" charset="0"/>
              </a:rPr>
              <a:t>Malabar is historically known for its spices and trading with the Middle East. </a:t>
            </a:r>
            <a:endParaRPr lang="en-IN" sz="1400" dirty="0">
              <a:solidFill>
                <a:schemeClr val="bg1"/>
              </a:solidFill>
            </a:endParaRPr>
          </a:p>
        </p:txBody>
      </p:sp>
      <p:sp>
        <p:nvSpPr>
          <p:cNvPr id="3" name="TextBox 2">
            <a:extLst>
              <a:ext uri="{FF2B5EF4-FFF2-40B4-BE49-F238E27FC236}">
                <a16:creationId xmlns:a16="http://schemas.microsoft.com/office/drawing/2014/main" id="{B3252EAC-1DC4-A568-6302-DA00AF5B1D8F}"/>
              </a:ext>
            </a:extLst>
          </p:cNvPr>
          <p:cNvSpPr txBox="1"/>
          <p:nvPr/>
        </p:nvSpPr>
        <p:spPr>
          <a:xfrm>
            <a:off x="6036496" y="1176582"/>
            <a:ext cx="3119286" cy="1600438"/>
          </a:xfrm>
          <a:prstGeom prst="rect">
            <a:avLst/>
          </a:prstGeom>
          <a:noFill/>
        </p:spPr>
        <p:txBody>
          <a:bodyPr wrap="square" rtlCol="0">
            <a:spAutoFit/>
          </a:bodyPr>
          <a:lstStyle/>
          <a:p>
            <a:pPr algn="ctr"/>
            <a:r>
              <a:rPr lang="en-IN" sz="1400" i="1" kern="0" dirty="0">
                <a:ea typeface="Times New Roman" panose="02020603050405020304" pitchFamily="18" charset="0"/>
                <a:cs typeface="Times New Roman" panose="02020603050405020304" pitchFamily="18" charset="0"/>
              </a:rPr>
              <a:t>Kerala is a popular tourist destination, known for its serene backwaters, wildlife sanctuaries, hill stations, and historic sites. Nature's bounty, vibrant culture and exotic cuisine bespeak the land's tourist slogan "God's Own Country". </a:t>
            </a:r>
            <a:endParaRPr lang="en-IN" sz="1400" i="1" kern="0" dirty="0">
              <a:effectLst/>
              <a:ea typeface="Times New Roman" panose="02020603050405020304" pitchFamily="18" charset="0"/>
              <a:cs typeface="Times New Roman" panose="02020603050405020304" pitchFamily="18" charset="0"/>
            </a:endParaRPr>
          </a:p>
          <a:p>
            <a:pPr algn="ctr"/>
            <a:endParaRPr lang="en-IN" sz="1400" i="1" dirty="0"/>
          </a:p>
        </p:txBody>
      </p:sp>
      <p:grpSp>
        <p:nvGrpSpPr>
          <p:cNvPr id="30" name="Group 29">
            <a:extLst>
              <a:ext uri="{FF2B5EF4-FFF2-40B4-BE49-F238E27FC236}">
                <a16:creationId xmlns:a16="http://schemas.microsoft.com/office/drawing/2014/main" id="{7797724F-34E0-B044-6F62-AB45B3314F15}"/>
              </a:ext>
            </a:extLst>
          </p:cNvPr>
          <p:cNvGrpSpPr/>
          <p:nvPr/>
        </p:nvGrpSpPr>
        <p:grpSpPr>
          <a:xfrm>
            <a:off x="9155783" y="-141402"/>
            <a:ext cx="3119286" cy="7070102"/>
            <a:chOff x="6036495" y="-1"/>
            <a:chExt cx="3037121" cy="6858001"/>
          </a:xfrm>
        </p:grpSpPr>
        <p:sp>
          <p:nvSpPr>
            <p:cNvPr id="26" name="Rectangle 25">
              <a:extLst>
                <a:ext uri="{FF2B5EF4-FFF2-40B4-BE49-F238E27FC236}">
                  <a16:creationId xmlns:a16="http://schemas.microsoft.com/office/drawing/2014/main" id="{AA47B6F7-3E08-4FA8-CD50-F69C6435C327}"/>
                </a:ext>
              </a:extLst>
            </p:cNvPr>
            <p:cNvSpPr/>
            <p:nvPr/>
          </p:nvSpPr>
          <p:spPr>
            <a:xfrm>
              <a:off x="6036495" y="-1"/>
              <a:ext cx="3037120" cy="41278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89769028-970D-EA86-C9AE-B1A5C3A9C0CC}"/>
                </a:ext>
              </a:extLst>
            </p:cNvPr>
            <p:cNvSpPr txBox="1"/>
            <p:nvPr/>
          </p:nvSpPr>
          <p:spPr>
            <a:xfrm>
              <a:off x="6106534" y="1278444"/>
              <a:ext cx="2897041" cy="1169551"/>
            </a:xfrm>
            <a:prstGeom prst="rect">
              <a:avLst/>
            </a:prstGeom>
            <a:noFill/>
          </p:spPr>
          <p:txBody>
            <a:bodyPr wrap="square" rtlCol="0">
              <a:spAutoFit/>
            </a:bodyPr>
            <a:lstStyle/>
            <a:p>
              <a:pPr algn="ctr"/>
              <a:r>
                <a:rPr lang="en-IN" sz="1400" i="1" kern="0" dirty="0">
                  <a:solidFill>
                    <a:schemeClr val="bg1"/>
                  </a:solidFill>
                  <a:effectLst/>
                  <a:ea typeface="Times New Roman" panose="02020603050405020304" pitchFamily="18" charset="0"/>
                  <a:cs typeface="Times New Roman" panose="02020603050405020304" pitchFamily="18" charset="0"/>
                </a:rPr>
                <a:t>The state is known for its classical dance forms like Kathakali and </a:t>
              </a:r>
              <a:r>
                <a:rPr lang="en-IN" sz="1400" i="1" kern="0" dirty="0" err="1">
                  <a:solidFill>
                    <a:schemeClr val="bg1"/>
                  </a:solidFill>
                  <a:effectLst/>
                  <a:ea typeface="Times New Roman" panose="02020603050405020304" pitchFamily="18" charset="0"/>
                  <a:cs typeface="Times New Roman" panose="02020603050405020304" pitchFamily="18" charset="0"/>
                </a:rPr>
                <a:t>Mohiniyattam</a:t>
              </a:r>
              <a:r>
                <a:rPr lang="en-IN" sz="1400" i="1" kern="0" dirty="0">
                  <a:solidFill>
                    <a:schemeClr val="bg1"/>
                  </a:solidFill>
                  <a:effectLst/>
                  <a:ea typeface="Times New Roman" panose="02020603050405020304" pitchFamily="18" charset="0"/>
                  <a:cs typeface="Times New Roman" panose="02020603050405020304" pitchFamily="18" charset="0"/>
                </a:rPr>
                <a:t>, as well as traditional music and art forms. The official language of Kerala is Malayalam. </a:t>
              </a:r>
              <a:endParaRPr lang="en-IN" sz="1400" i="1" dirty="0">
                <a:solidFill>
                  <a:schemeClr val="bg1"/>
                </a:solidFill>
              </a:endParaRPr>
            </a:p>
          </p:txBody>
        </p:sp>
        <p:pic>
          <p:nvPicPr>
            <p:cNvPr id="25" name="Picture 24">
              <a:extLst>
                <a:ext uri="{FF2B5EF4-FFF2-40B4-BE49-F238E27FC236}">
                  <a16:creationId xmlns:a16="http://schemas.microsoft.com/office/drawing/2014/main" id="{8C7B8298-B7C7-CE15-3790-1CD0590EEE32}"/>
                </a:ext>
              </a:extLst>
            </p:cNvPr>
            <p:cNvPicPr>
              <a:picLocks noChangeAspect="1"/>
            </p:cNvPicPr>
            <p:nvPr/>
          </p:nvPicPr>
          <p:blipFill rotWithShape="1">
            <a:blip r:embed="rId5">
              <a:extLst>
                <a:ext uri="{28A0092B-C50C-407E-A947-70E740481C1C}">
                  <a14:useLocalDpi xmlns:a14="http://schemas.microsoft.com/office/drawing/2010/main" val="0"/>
                </a:ext>
              </a:extLst>
            </a:blip>
            <a:srcRect l="31233" r="6346"/>
            <a:stretch/>
          </p:blipFill>
          <p:spPr>
            <a:xfrm>
              <a:off x="6036495" y="3615590"/>
              <a:ext cx="3037121" cy="3242410"/>
            </a:xfrm>
            <a:prstGeom prst="rect">
              <a:avLst/>
            </a:prstGeom>
          </p:spPr>
        </p:pic>
      </p:grpSp>
    </p:spTree>
    <p:extLst>
      <p:ext uri="{BB962C8B-B14F-4D97-AF65-F5344CB8AC3E}">
        <p14:creationId xmlns:p14="http://schemas.microsoft.com/office/powerpoint/2010/main" val="41159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18A6FF-506E-967E-AF47-0EA4038A07F0}"/>
              </a:ext>
            </a:extLst>
          </p:cNvPr>
          <p:cNvSpPr/>
          <p:nvPr/>
        </p:nvSpPr>
        <p:spPr>
          <a:xfrm>
            <a:off x="-9625" y="1053737"/>
            <a:ext cx="4371526" cy="5804263"/>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3B15A80A-C489-99F4-5BA0-026301FDDC1A}"/>
              </a:ext>
            </a:extLst>
          </p:cNvPr>
          <p:cNvSpPr txBox="1"/>
          <p:nvPr/>
        </p:nvSpPr>
        <p:spPr>
          <a:xfrm>
            <a:off x="625525" y="259819"/>
            <a:ext cx="7950200" cy="707886"/>
          </a:xfrm>
          <a:prstGeom prst="rect">
            <a:avLst/>
          </a:prstGeom>
          <a:noFill/>
        </p:spPr>
        <p:txBody>
          <a:bodyPr wrap="square" rtlCol="0">
            <a:spAutoFit/>
          </a:bodyPr>
          <a:lstStyle/>
          <a:p>
            <a:r>
              <a:rPr lang="en-IN" sz="4000" b="1" dirty="0">
                <a:solidFill>
                  <a:srgbClr val="002060"/>
                </a:solidFill>
                <a:latin typeface="+mj-lt"/>
              </a:rPr>
              <a:t>ABOUT NIT CALICUT</a:t>
            </a:r>
          </a:p>
        </p:txBody>
      </p:sp>
      <p:pic>
        <p:nvPicPr>
          <p:cNvPr id="4" name="Picture 3">
            <a:extLst>
              <a:ext uri="{FF2B5EF4-FFF2-40B4-BE49-F238E27FC236}">
                <a16:creationId xmlns:a16="http://schemas.microsoft.com/office/drawing/2014/main" id="{729C7758-2238-8B94-4C7F-C36448118E2D}"/>
              </a:ext>
            </a:extLst>
          </p:cNvPr>
          <p:cNvPicPr>
            <a:picLocks noChangeAspect="1"/>
          </p:cNvPicPr>
          <p:nvPr/>
        </p:nvPicPr>
        <p:blipFill rotWithShape="1">
          <a:blip r:embed="rId2">
            <a:extLst>
              <a:ext uri="{28A0092B-C50C-407E-A947-70E740481C1C}">
                <a14:useLocalDpi xmlns:a14="http://schemas.microsoft.com/office/drawing/2010/main" val="0"/>
              </a:ext>
            </a:extLst>
          </a:blip>
          <a:srcRect l="3063" t="17970"/>
          <a:stretch/>
        </p:blipFill>
        <p:spPr>
          <a:xfrm>
            <a:off x="4361901" y="3544956"/>
            <a:ext cx="7830099" cy="3313044"/>
          </a:xfrm>
          <a:prstGeom prst="rect">
            <a:avLst/>
          </a:prstGeom>
        </p:spPr>
      </p:pic>
      <p:sp>
        <p:nvSpPr>
          <p:cNvPr id="6" name="TextBox 5">
            <a:extLst>
              <a:ext uri="{FF2B5EF4-FFF2-40B4-BE49-F238E27FC236}">
                <a16:creationId xmlns:a16="http://schemas.microsoft.com/office/drawing/2014/main" id="{901EB544-C311-3F9C-85CD-7F7F3339FCBC}"/>
              </a:ext>
            </a:extLst>
          </p:cNvPr>
          <p:cNvSpPr txBox="1"/>
          <p:nvPr/>
        </p:nvSpPr>
        <p:spPr>
          <a:xfrm>
            <a:off x="4600625" y="1235538"/>
            <a:ext cx="7294410" cy="2041585"/>
          </a:xfrm>
          <a:prstGeom prst="rect">
            <a:avLst/>
          </a:prstGeom>
          <a:noFill/>
        </p:spPr>
        <p:txBody>
          <a:bodyPr wrap="square" rtlCol="0">
            <a:spAutoFit/>
          </a:bodyPr>
          <a:lstStyle/>
          <a:p>
            <a:pPr algn="just">
              <a:lnSpc>
                <a:spcPct val="150000"/>
              </a:lnSpc>
              <a:spcAft>
                <a:spcPts val="375"/>
              </a:spcAft>
            </a:pPr>
            <a:r>
              <a:rPr lang="en-IN" sz="1600" b="1" u="sng" kern="0" dirty="0">
                <a:solidFill>
                  <a:schemeClr val="accent1">
                    <a:lumMod val="75000"/>
                  </a:schemeClr>
                </a:solidFill>
                <a:effectLst/>
                <a:ea typeface="Times New Roman" panose="02020603050405020304" pitchFamily="18" charset="0"/>
                <a:cs typeface="Times New Roman" panose="02020603050405020304" pitchFamily="18" charset="0"/>
              </a:rPr>
              <a:t>National Institute of Technology Calicut (NITC)</a:t>
            </a:r>
            <a:r>
              <a:rPr lang="en-IN" sz="1600" u="sng" kern="0" dirty="0">
                <a:solidFill>
                  <a:schemeClr val="accent1">
                    <a:lumMod val="75000"/>
                  </a:schemeClr>
                </a:solidFill>
                <a:effectLst/>
                <a:ea typeface="Times New Roman" panose="02020603050405020304" pitchFamily="18" charset="0"/>
                <a:cs typeface="Times New Roman" panose="02020603050405020304" pitchFamily="18" charset="0"/>
              </a:rPr>
              <a:t> </a:t>
            </a:r>
          </a:p>
          <a:p>
            <a:pPr algn="just">
              <a:lnSpc>
                <a:spcPct val="150000"/>
              </a:lnSpc>
              <a:spcAft>
                <a:spcPts val="375"/>
              </a:spcAft>
            </a:pPr>
            <a:r>
              <a:rPr lang="en-IN" sz="1600" kern="0" dirty="0">
                <a:effectLst/>
                <a:ea typeface="Times New Roman" panose="02020603050405020304" pitchFamily="18" charset="0"/>
                <a:cs typeface="Times New Roman" panose="02020603050405020304" pitchFamily="18" charset="0"/>
              </a:rPr>
              <a:t>is one of the 31 institutions of national importance set up by an Act of Parliament namely the ‘NITSER Act 2007’, and is fully funded by the Government of India. </a:t>
            </a:r>
          </a:p>
          <a:p>
            <a:pPr algn="just">
              <a:lnSpc>
                <a:spcPct val="150000"/>
              </a:lnSpc>
              <a:spcAft>
                <a:spcPts val="375"/>
              </a:spcAft>
            </a:pPr>
            <a:r>
              <a:rPr lang="en-IN" sz="1600" kern="0" dirty="0">
                <a:solidFill>
                  <a:srgbClr val="212529"/>
                </a:solidFill>
                <a:effectLst/>
                <a:ea typeface="Times New Roman" panose="02020603050405020304" pitchFamily="18" charset="0"/>
                <a:cs typeface="Times New Roman" panose="02020603050405020304" pitchFamily="18" charset="0"/>
              </a:rPr>
              <a:t>Originally established in 1961 as a Regional Engineering College (REC), it was transformed into a National Institute of Technology in 2002.</a:t>
            </a:r>
            <a:endParaRPr lang="en-IN" sz="1600" dirty="0"/>
          </a:p>
        </p:txBody>
      </p:sp>
      <p:sp>
        <p:nvSpPr>
          <p:cNvPr id="7" name="TextBox 6">
            <a:extLst>
              <a:ext uri="{FF2B5EF4-FFF2-40B4-BE49-F238E27FC236}">
                <a16:creationId xmlns:a16="http://schemas.microsoft.com/office/drawing/2014/main" id="{2FDDD9B6-A11A-0438-24F4-D5E9B2E52570}"/>
              </a:ext>
            </a:extLst>
          </p:cNvPr>
          <p:cNvSpPr txBox="1"/>
          <p:nvPr/>
        </p:nvSpPr>
        <p:spPr>
          <a:xfrm>
            <a:off x="22211" y="1384425"/>
            <a:ext cx="4361900" cy="750700"/>
          </a:xfrm>
          <a:prstGeom prst="rect">
            <a:avLst/>
          </a:prstGeom>
          <a:noFill/>
        </p:spPr>
        <p:txBody>
          <a:bodyPr wrap="square" lIns="180000" tIns="72000" rIns="180000" bIns="72000" rtlCol="0">
            <a:spAutoFit/>
          </a:bodyPr>
          <a:lstStyle/>
          <a:p>
            <a:pPr lvl="0">
              <a:spcAft>
                <a:spcPts val="375"/>
              </a:spcAft>
            </a:pPr>
            <a:r>
              <a:rPr lang="en-IN" sz="2000" b="1" kern="0" dirty="0">
                <a:solidFill>
                  <a:schemeClr val="accent4">
                    <a:lumMod val="60000"/>
                    <a:lumOff val="40000"/>
                  </a:schemeClr>
                </a:solidFill>
                <a:effectLst/>
                <a:ea typeface="Times New Roman" panose="02020603050405020304" pitchFamily="18" charset="0"/>
                <a:cs typeface="Times New Roman" panose="02020603050405020304" pitchFamily="18" charset="0"/>
              </a:rPr>
              <a:t>VISION</a:t>
            </a:r>
          </a:p>
          <a:p>
            <a:pPr lvl="0">
              <a:spcAft>
                <a:spcPts val="375"/>
              </a:spcAft>
            </a:pPr>
            <a:r>
              <a:rPr lang="en-IN" sz="1600" i="1" kern="0" dirty="0">
                <a:solidFill>
                  <a:schemeClr val="bg1"/>
                </a:solidFill>
                <a:effectLst/>
                <a:ea typeface="Times New Roman" panose="02020603050405020304" pitchFamily="18" charset="0"/>
                <a:cs typeface="Times New Roman" panose="02020603050405020304" pitchFamily="18" charset="0"/>
              </a:rPr>
              <a:t>International standing of the highest calibre.</a:t>
            </a:r>
            <a:endParaRPr lang="en-IN" sz="1600" dirty="0">
              <a:solidFill>
                <a:schemeClr val="bg1"/>
              </a:solidFill>
            </a:endParaRPr>
          </a:p>
        </p:txBody>
      </p:sp>
      <p:sp>
        <p:nvSpPr>
          <p:cNvPr id="8" name="TextBox 7">
            <a:extLst>
              <a:ext uri="{FF2B5EF4-FFF2-40B4-BE49-F238E27FC236}">
                <a16:creationId xmlns:a16="http://schemas.microsoft.com/office/drawing/2014/main" id="{2FDDD9B6-A11A-0438-24F4-D5E9B2E52570}"/>
              </a:ext>
            </a:extLst>
          </p:cNvPr>
          <p:cNvSpPr txBox="1"/>
          <p:nvPr/>
        </p:nvSpPr>
        <p:spPr>
          <a:xfrm>
            <a:off x="22210" y="2524257"/>
            <a:ext cx="4361901" cy="2720470"/>
          </a:xfrm>
          <a:prstGeom prst="rect">
            <a:avLst/>
          </a:prstGeom>
          <a:noFill/>
        </p:spPr>
        <p:txBody>
          <a:bodyPr wrap="square" lIns="180000" tIns="72000" rIns="180000" bIns="72000" rtlCol="0">
            <a:spAutoFit/>
          </a:bodyPr>
          <a:lstStyle/>
          <a:p>
            <a:pPr lvl="0" algn="just">
              <a:spcAft>
                <a:spcPts val="375"/>
              </a:spcAft>
            </a:pPr>
            <a:r>
              <a:rPr lang="en-IN" sz="2000" b="1" kern="0" dirty="0">
                <a:solidFill>
                  <a:schemeClr val="accent4">
                    <a:lumMod val="60000"/>
                    <a:lumOff val="40000"/>
                  </a:schemeClr>
                </a:solidFill>
                <a:effectLst/>
                <a:ea typeface="Times New Roman" panose="02020603050405020304" pitchFamily="18" charset="0"/>
                <a:cs typeface="Times New Roman" panose="02020603050405020304" pitchFamily="18" charset="0"/>
              </a:rPr>
              <a:t>MISSION</a:t>
            </a:r>
          </a:p>
          <a:p>
            <a:pPr lvl="0" algn="just">
              <a:spcAft>
                <a:spcPts val="375"/>
              </a:spcAft>
            </a:pPr>
            <a:r>
              <a:rPr lang="en-IN" sz="1600" i="1" kern="0" dirty="0">
                <a:solidFill>
                  <a:schemeClr val="bg1"/>
                </a:solidFill>
                <a:effectLst/>
                <a:ea typeface="Times New Roman" panose="02020603050405020304" pitchFamily="18" charset="0"/>
                <a:cs typeface="Times New Roman" panose="02020603050405020304" pitchFamily="18" charset="0"/>
              </a:rPr>
              <a:t>To develop high-quality technical education and personnel with a sound footing on basic engineering principles, technical and managerial skills, innovative research capabilities, and exemplary professional conduct to lead and to use technology for the progress of mankind, adapting themselves to changing technological environment with the highest ethical values as the inner strength.</a:t>
            </a:r>
            <a:endParaRPr lang="en-IN" sz="1600" dirty="0">
              <a:solidFill>
                <a:schemeClr val="bg1"/>
              </a:solidFill>
            </a:endParaRPr>
          </a:p>
        </p:txBody>
      </p:sp>
    </p:spTree>
    <p:extLst>
      <p:ext uri="{BB962C8B-B14F-4D97-AF65-F5344CB8AC3E}">
        <p14:creationId xmlns:p14="http://schemas.microsoft.com/office/powerpoint/2010/main" val="16731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C7156B-3284-F380-15C3-2C77D80519A9}"/>
              </a:ext>
            </a:extLst>
          </p:cNvPr>
          <p:cNvSpPr txBox="1"/>
          <p:nvPr/>
        </p:nvSpPr>
        <p:spPr>
          <a:xfrm>
            <a:off x="625525" y="226788"/>
            <a:ext cx="7950200" cy="707886"/>
          </a:xfrm>
          <a:prstGeom prst="rect">
            <a:avLst/>
          </a:prstGeom>
          <a:noFill/>
        </p:spPr>
        <p:txBody>
          <a:bodyPr wrap="square" rtlCol="0">
            <a:spAutoFit/>
          </a:bodyPr>
          <a:lstStyle/>
          <a:p>
            <a:r>
              <a:rPr lang="en-IN" sz="4000" b="1" dirty="0">
                <a:solidFill>
                  <a:srgbClr val="002060"/>
                </a:solidFill>
                <a:latin typeface="+mj-lt"/>
              </a:rPr>
              <a:t>A GLANCE AT NIT CALICUT</a:t>
            </a:r>
          </a:p>
        </p:txBody>
      </p:sp>
      <p:sp>
        <p:nvSpPr>
          <p:cNvPr id="5" name="TextBox 4">
            <a:extLst>
              <a:ext uri="{FF2B5EF4-FFF2-40B4-BE49-F238E27FC236}">
                <a16:creationId xmlns:a16="http://schemas.microsoft.com/office/drawing/2014/main" id="{A6B0FB00-7D37-A678-2541-D10B44F4D19B}"/>
              </a:ext>
            </a:extLst>
          </p:cNvPr>
          <p:cNvSpPr txBox="1"/>
          <p:nvPr/>
        </p:nvSpPr>
        <p:spPr>
          <a:xfrm>
            <a:off x="4874073" y="1917237"/>
            <a:ext cx="7173548" cy="378565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IN" sz="1600" i="1" kern="0" dirty="0">
                <a:solidFill>
                  <a:schemeClr val="accent1">
                    <a:lumMod val="75000"/>
                  </a:schemeClr>
                </a:solidFill>
                <a:effectLst/>
                <a:ea typeface="Times New Roman" panose="02020603050405020304" pitchFamily="18" charset="0"/>
                <a:cs typeface="Times New Roman" panose="02020603050405020304" pitchFamily="18" charset="0"/>
              </a:rPr>
              <a:t>With its proactive collaborations with a multitude of research organizations, academic institutions and industries</a:t>
            </a:r>
            <a:r>
              <a:rPr lang="en-IN" sz="1600" kern="0" dirty="0">
                <a:solidFill>
                  <a:srgbClr val="212529"/>
                </a:solidFill>
                <a:effectLst/>
                <a:ea typeface="Times New Roman" panose="02020603050405020304" pitchFamily="18" charset="0"/>
                <a:cs typeface="Times New Roman" panose="02020603050405020304" pitchFamily="18" charset="0"/>
              </a:rPr>
              <a:t>, the institute has set a new style for its functioning under the NIT regime. </a:t>
            </a:r>
            <a:endParaRPr lang="en-IN" sz="1600" kern="0" dirty="0">
              <a:solidFill>
                <a:srgbClr val="212529"/>
              </a:solidFill>
              <a:ea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IN" sz="1600" i="1" kern="0" dirty="0">
                <a:solidFill>
                  <a:schemeClr val="accent1">
                    <a:lumMod val="75000"/>
                  </a:schemeClr>
                </a:solidFill>
                <a:effectLst/>
                <a:ea typeface="Times New Roman" panose="02020603050405020304" pitchFamily="18" charset="0"/>
                <a:cs typeface="Times New Roman" panose="02020603050405020304" pitchFamily="18" charset="0"/>
              </a:rPr>
              <a:t>Being a fully residential institution, the campus houses: </a:t>
            </a:r>
          </a:p>
          <a:p>
            <a:pPr marL="285750" indent="-285750" algn="just">
              <a:lnSpc>
                <a:spcPct val="150000"/>
              </a:lnSpc>
              <a:buFont typeface="Arial" panose="020B0604020202020204" pitchFamily="34" charset="0"/>
              <a:buChar char="•"/>
            </a:pPr>
            <a:r>
              <a:rPr lang="en-IN" sz="1600" kern="0" dirty="0">
                <a:solidFill>
                  <a:srgbClr val="212529"/>
                </a:solidFill>
                <a:ea typeface="Times New Roman" panose="02020603050405020304" pitchFamily="18" charset="0"/>
                <a:cs typeface="Times New Roman" panose="02020603050405020304" pitchFamily="18" charset="0"/>
              </a:rPr>
              <a:t>A</a:t>
            </a:r>
            <a:r>
              <a:rPr lang="en-IN" sz="1600" kern="0" dirty="0">
                <a:solidFill>
                  <a:srgbClr val="212529"/>
                </a:solidFill>
                <a:effectLst/>
                <a:ea typeface="Times New Roman" panose="02020603050405020304" pitchFamily="18" charset="0"/>
                <a:cs typeface="Times New Roman" panose="02020603050405020304" pitchFamily="18" charset="0"/>
              </a:rPr>
              <a:t>cademic buildings</a:t>
            </a:r>
          </a:p>
          <a:p>
            <a:pPr marL="285750" indent="-285750" algn="just">
              <a:lnSpc>
                <a:spcPct val="150000"/>
              </a:lnSpc>
              <a:buFont typeface="Arial" panose="020B0604020202020204" pitchFamily="34" charset="0"/>
              <a:buChar char="•"/>
            </a:pPr>
            <a:r>
              <a:rPr lang="en-IN" sz="1600" kern="0" dirty="0">
                <a:solidFill>
                  <a:srgbClr val="212529"/>
                </a:solidFill>
                <a:ea typeface="Times New Roman" panose="02020603050405020304" pitchFamily="18" charset="0"/>
                <a:cs typeface="Times New Roman" panose="02020603050405020304" pitchFamily="18" charset="0"/>
              </a:rPr>
              <a:t>R</a:t>
            </a:r>
            <a:r>
              <a:rPr lang="en-IN" sz="1600" kern="0" dirty="0">
                <a:solidFill>
                  <a:srgbClr val="212529"/>
                </a:solidFill>
                <a:effectLst/>
                <a:ea typeface="Times New Roman" panose="02020603050405020304" pitchFamily="18" charset="0"/>
                <a:cs typeface="Times New Roman" panose="02020603050405020304" pitchFamily="18" charset="0"/>
              </a:rPr>
              <a:t>esearch labs</a:t>
            </a:r>
          </a:p>
          <a:p>
            <a:pPr marL="285750" indent="-285750" algn="just">
              <a:lnSpc>
                <a:spcPct val="150000"/>
              </a:lnSpc>
              <a:buFont typeface="Arial" panose="020B0604020202020204" pitchFamily="34" charset="0"/>
              <a:buChar char="•"/>
            </a:pPr>
            <a:r>
              <a:rPr lang="en-IN" sz="1600" kern="0" dirty="0">
                <a:solidFill>
                  <a:srgbClr val="212529"/>
                </a:solidFill>
                <a:effectLst/>
                <a:ea typeface="Times New Roman" panose="02020603050405020304" pitchFamily="18" charset="0"/>
                <a:cs typeface="Times New Roman" panose="02020603050405020304" pitchFamily="18" charset="0"/>
              </a:rPr>
              <a:t>Hostels</a:t>
            </a:r>
          </a:p>
          <a:p>
            <a:pPr marL="285750" indent="-285750" algn="just">
              <a:lnSpc>
                <a:spcPct val="150000"/>
              </a:lnSpc>
              <a:buFont typeface="Arial" panose="020B0604020202020204" pitchFamily="34" charset="0"/>
              <a:buChar char="•"/>
            </a:pPr>
            <a:r>
              <a:rPr lang="en-IN" sz="1600" kern="0" dirty="0">
                <a:solidFill>
                  <a:srgbClr val="212529"/>
                </a:solidFill>
                <a:effectLst/>
                <a:ea typeface="Times New Roman" panose="02020603050405020304" pitchFamily="18" charset="0"/>
                <a:cs typeface="Times New Roman" panose="02020603050405020304" pitchFamily="18" charset="0"/>
              </a:rPr>
              <a:t>Residences and other amenities among its infrastructure. </a:t>
            </a:r>
            <a:endParaRPr lang="en-IN" sz="1600" kern="0" dirty="0">
              <a:solidFill>
                <a:srgbClr val="212529"/>
              </a:solidFill>
              <a:ea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IN" sz="1600" i="1" kern="0" dirty="0">
                <a:solidFill>
                  <a:schemeClr val="accent1">
                    <a:lumMod val="75000"/>
                  </a:schemeClr>
                </a:solidFill>
                <a:effectLst/>
                <a:ea typeface="Times New Roman" panose="02020603050405020304" pitchFamily="18" charset="0"/>
                <a:cs typeface="Times New Roman" panose="02020603050405020304" pitchFamily="18" charset="0"/>
              </a:rPr>
              <a:t>Doctoral-level research has remarkably increased in recent times with a substantial increase in the volume of research papers and patents produced</a:t>
            </a:r>
            <a:r>
              <a:rPr lang="en-IN" sz="1600" i="1" kern="100" dirty="0">
                <a:solidFill>
                  <a:schemeClr val="accent1">
                    <a:lumMod val="75000"/>
                  </a:schemeClr>
                </a:solidFill>
                <a:ea typeface="Calibri" panose="020F0502020204030204" pitchFamily="34" charset="0"/>
                <a:cs typeface="Times New Roman" panose="02020603050405020304" pitchFamily="18" charset="0"/>
              </a:rPr>
              <a:t>.</a:t>
            </a:r>
            <a:endParaRPr lang="en-IN" sz="1600" dirty="0"/>
          </a:p>
        </p:txBody>
      </p:sp>
      <p:pic>
        <p:nvPicPr>
          <p:cNvPr id="7" name="Picture 6">
            <a:extLst>
              <a:ext uri="{FF2B5EF4-FFF2-40B4-BE49-F238E27FC236}">
                <a16:creationId xmlns:a16="http://schemas.microsoft.com/office/drawing/2014/main" id="{04F0FA7C-EAEC-82CF-4D3F-41B2990AE379}"/>
              </a:ext>
            </a:extLst>
          </p:cNvPr>
          <p:cNvPicPr>
            <a:picLocks noChangeAspect="1"/>
          </p:cNvPicPr>
          <p:nvPr/>
        </p:nvPicPr>
        <p:blipFill rotWithShape="1">
          <a:blip r:embed="rId2">
            <a:extLst>
              <a:ext uri="{28A0092B-C50C-407E-A947-70E740481C1C}">
                <a14:useLocalDpi xmlns:a14="http://schemas.microsoft.com/office/drawing/2010/main" val="0"/>
              </a:ext>
            </a:extLst>
          </a:blip>
          <a:srcRect t="11522" b="6776"/>
          <a:stretch/>
        </p:blipFill>
        <p:spPr>
          <a:xfrm>
            <a:off x="0" y="1046375"/>
            <a:ext cx="4742099" cy="5811625"/>
          </a:xfrm>
          <a:prstGeom prst="rect">
            <a:avLst/>
          </a:prstGeom>
        </p:spPr>
      </p:pic>
    </p:spTree>
    <p:extLst>
      <p:ext uri="{BB962C8B-B14F-4D97-AF65-F5344CB8AC3E}">
        <p14:creationId xmlns:p14="http://schemas.microsoft.com/office/powerpoint/2010/main" val="307390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70" name="Picture 169">
            <a:extLst>
              <a:ext uri="{FF2B5EF4-FFF2-40B4-BE49-F238E27FC236}">
                <a16:creationId xmlns:a16="http://schemas.microsoft.com/office/drawing/2014/main" id="{3DD671AB-3F35-8FAD-A79B-2121AE690539}"/>
              </a:ext>
            </a:extLst>
          </p:cNvPr>
          <p:cNvPicPr>
            <a:picLocks noChangeAspect="1"/>
          </p:cNvPicPr>
          <p:nvPr/>
        </p:nvPicPr>
        <p:blipFill rotWithShape="1">
          <a:blip r:embed="rId3">
            <a:extLst>
              <a:ext uri="{28A0092B-C50C-407E-A947-70E740481C1C}">
                <a14:useLocalDpi xmlns:a14="http://schemas.microsoft.com/office/drawing/2010/main" val="0"/>
              </a:ext>
            </a:extLst>
          </a:blip>
          <a:srcRect l="75951" t="28014" r="1424" b="46612"/>
          <a:stretch/>
        </p:blipFill>
        <p:spPr>
          <a:xfrm>
            <a:off x="6620559" y="4867339"/>
            <a:ext cx="2204820" cy="1749774"/>
          </a:xfrm>
          <a:prstGeom prst="rect">
            <a:avLst/>
          </a:prstGeom>
        </p:spPr>
      </p:pic>
      <p:pic>
        <p:nvPicPr>
          <p:cNvPr id="26" name="Picture 25">
            <a:extLst>
              <a:ext uri="{FF2B5EF4-FFF2-40B4-BE49-F238E27FC236}">
                <a16:creationId xmlns:a16="http://schemas.microsoft.com/office/drawing/2014/main" id="{BADC0A6B-7510-ACCF-1B56-AEE30FD3289A}"/>
              </a:ext>
            </a:extLst>
          </p:cNvPr>
          <p:cNvPicPr>
            <a:picLocks noChangeAspect="1"/>
          </p:cNvPicPr>
          <p:nvPr/>
        </p:nvPicPr>
        <p:blipFill rotWithShape="1">
          <a:blip r:embed="rId4">
            <a:extLst>
              <a:ext uri="{28A0092B-C50C-407E-A947-70E740481C1C}">
                <a14:useLocalDpi xmlns:a14="http://schemas.microsoft.com/office/drawing/2010/main" val="0"/>
              </a:ext>
            </a:extLst>
          </a:blip>
          <a:srcRect l="54211" t="776" r="27363" b="73410"/>
          <a:stretch/>
        </p:blipFill>
        <p:spPr>
          <a:xfrm>
            <a:off x="8004523" y="3388913"/>
            <a:ext cx="1787124" cy="1770318"/>
          </a:xfrm>
          <a:prstGeom prst="rect">
            <a:avLst/>
          </a:prstGeom>
        </p:spPr>
      </p:pic>
      <p:pic>
        <p:nvPicPr>
          <p:cNvPr id="14" name="Picture 13">
            <a:extLst>
              <a:ext uri="{FF2B5EF4-FFF2-40B4-BE49-F238E27FC236}">
                <a16:creationId xmlns:a16="http://schemas.microsoft.com/office/drawing/2014/main" id="{C57B4B29-DCAF-2FAF-7D1F-30AF69251463}"/>
              </a:ext>
            </a:extLst>
          </p:cNvPr>
          <p:cNvPicPr>
            <a:picLocks noChangeAspect="1"/>
          </p:cNvPicPr>
          <p:nvPr/>
        </p:nvPicPr>
        <p:blipFill rotWithShape="1">
          <a:blip r:embed="rId4">
            <a:extLst>
              <a:ext uri="{28A0092B-C50C-407E-A947-70E740481C1C}">
                <a14:useLocalDpi xmlns:a14="http://schemas.microsoft.com/office/drawing/2010/main" val="0"/>
              </a:ext>
            </a:extLst>
          </a:blip>
          <a:srcRect l="54012" t="27486" r="27562" b="46700"/>
          <a:stretch/>
        </p:blipFill>
        <p:spPr>
          <a:xfrm>
            <a:off x="3932231" y="3372330"/>
            <a:ext cx="1787124" cy="1770318"/>
          </a:xfrm>
          <a:prstGeom prst="rect">
            <a:avLst/>
          </a:prstGeom>
        </p:spPr>
      </p:pic>
      <p:pic>
        <p:nvPicPr>
          <p:cNvPr id="11" name="Picture 10">
            <a:extLst>
              <a:ext uri="{FF2B5EF4-FFF2-40B4-BE49-F238E27FC236}">
                <a16:creationId xmlns:a16="http://schemas.microsoft.com/office/drawing/2014/main" id="{32BAC88E-2A32-E8B5-8FC9-62E576EF7C85}"/>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r="54343" b="74186"/>
          <a:stretch/>
        </p:blipFill>
        <p:spPr>
          <a:xfrm>
            <a:off x="4216689" y="1454862"/>
            <a:ext cx="1787124" cy="1770318"/>
          </a:xfrm>
          <a:prstGeom prst="rect">
            <a:avLst/>
          </a:prstGeom>
        </p:spPr>
      </p:pic>
      <p:sp>
        <p:nvSpPr>
          <p:cNvPr id="2" name="Title 1">
            <a:extLst>
              <a:ext uri="{FF2B5EF4-FFF2-40B4-BE49-F238E27FC236}">
                <a16:creationId xmlns:a16="http://schemas.microsoft.com/office/drawing/2014/main" id="{671C948E-7B7A-41D8-674A-9B591C9458B5}"/>
              </a:ext>
            </a:extLst>
          </p:cNvPr>
          <p:cNvSpPr>
            <a:spLocks noGrp="1"/>
          </p:cNvSpPr>
          <p:nvPr>
            <p:ph type="title"/>
          </p:nvPr>
        </p:nvSpPr>
        <p:spPr>
          <a:xfrm>
            <a:off x="713153" y="631958"/>
            <a:ext cx="9316804" cy="474458"/>
          </a:xfrm>
        </p:spPr>
        <p:txBody>
          <a:bodyPr>
            <a:noAutofit/>
          </a:bodyPr>
          <a:lstStyle/>
          <a:p>
            <a:r>
              <a:rPr lang="en-US" sz="4000" b="1" dirty="0">
                <a:solidFill>
                  <a:srgbClr val="002060"/>
                </a:solidFill>
                <a:ea typeface="Calibri"/>
                <a:cs typeface="Calibri"/>
                <a:sym typeface="Calibri"/>
              </a:rPr>
              <a:t>INSTITUTE OVERVIEW</a:t>
            </a:r>
            <a:br>
              <a:rPr lang="en-US" sz="4000" dirty="0"/>
            </a:br>
            <a:endParaRPr lang="en-US" sz="4000" dirty="0">
              <a:solidFill>
                <a:schemeClr val="dk1"/>
              </a:solidFill>
              <a:ea typeface="Calibri"/>
              <a:cs typeface="Calibri"/>
              <a:sym typeface="Calibri"/>
            </a:endParaRPr>
          </a:p>
        </p:txBody>
      </p:sp>
      <p:sp>
        <p:nvSpPr>
          <p:cNvPr id="215" name="Google Shape;215;p5"/>
          <p:cNvSpPr/>
          <p:nvPr/>
        </p:nvSpPr>
        <p:spPr>
          <a:xfrm>
            <a:off x="10669938" y="110906"/>
            <a:ext cx="1152128" cy="1248139"/>
          </a:xfrm>
          <a:prstGeom prst="rect">
            <a:avLst/>
          </a:prstGeom>
          <a:blipFill rotWithShape="1">
            <a:blip r:embed="rId5">
              <a:alphaModFix/>
            </a:blip>
            <a:stretch>
              <a:fillRect/>
            </a:stretch>
          </a:blipFill>
          <a:ln>
            <a:noFill/>
          </a:ln>
        </p:spPr>
        <p:txBody>
          <a:bodyPr spcFirstLastPara="1" wrap="square" lIns="121900" tIns="60933" rIns="121900" bIns="60933" anchor="ctr" anchorCtr="0">
            <a:noAutofit/>
          </a:bodyPr>
          <a:lstStyle/>
          <a:p>
            <a:pPr algn="ctr"/>
            <a:endParaRPr sz="2400">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4141A5C4-E6ED-9166-F37D-7E4E931853FC}"/>
              </a:ext>
            </a:extLst>
          </p:cNvPr>
          <p:cNvPicPr>
            <a:picLocks noChangeAspect="1"/>
          </p:cNvPicPr>
          <p:nvPr/>
        </p:nvPicPr>
        <p:blipFill rotWithShape="1">
          <a:blip r:embed="rId4">
            <a:extLst>
              <a:ext uri="{28A0092B-C50C-407E-A947-70E740481C1C}">
                <a14:useLocalDpi xmlns:a14="http://schemas.microsoft.com/office/drawing/2010/main" val="0"/>
              </a:ext>
            </a:extLst>
          </a:blip>
          <a:srcRect l="4099" r="77475" b="74186"/>
          <a:stretch/>
        </p:blipFill>
        <p:spPr>
          <a:xfrm>
            <a:off x="932434" y="1458941"/>
            <a:ext cx="1787124" cy="1770318"/>
          </a:xfrm>
          <a:prstGeom prst="rect">
            <a:avLst/>
          </a:prstGeom>
        </p:spPr>
      </p:pic>
      <p:pic>
        <p:nvPicPr>
          <p:cNvPr id="12" name="Picture 11">
            <a:extLst>
              <a:ext uri="{FF2B5EF4-FFF2-40B4-BE49-F238E27FC236}">
                <a16:creationId xmlns:a16="http://schemas.microsoft.com/office/drawing/2014/main" id="{60DEEFDF-9ACF-0F8C-0DFB-D5E984A0A0FF}"/>
              </a:ext>
            </a:extLst>
          </p:cNvPr>
          <p:cNvPicPr>
            <a:picLocks noChangeAspect="1"/>
          </p:cNvPicPr>
          <p:nvPr/>
        </p:nvPicPr>
        <p:blipFill rotWithShape="1">
          <a:blip r:embed="rId4">
            <a:extLst>
              <a:ext uri="{28A0092B-C50C-407E-A947-70E740481C1C}">
                <a14:useLocalDpi xmlns:a14="http://schemas.microsoft.com/office/drawing/2010/main" val="0"/>
              </a:ext>
            </a:extLst>
          </a:blip>
          <a:srcRect l="4107" t="28686" r="77467" b="46700"/>
          <a:stretch/>
        </p:blipFill>
        <p:spPr>
          <a:xfrm>
            <a:off x="7821772" y="1537173"/>
            <a:ext cx="1787124" cy="1688007"/>
          </a:xfrm>
          <a:prstGeom prst="rect">
            <a:avLst/>
          </a:prstGeom>
        </p:spPr>
      </p:pic>
      <p:sp>
        <p:nvSpPr>
          <p:cNvPr id="22" name="Google Shape;191;p5">
            <a:extLst>
              <a:ext uri="{FF2B5EF4-FFF2-40B4-BE49-F238E27FC236}">
                <a16:creationId xmlns:a16="http://schemas.microsoft.com/office/drawing/2014/main" id="{76F7AB4A-781D-D869-1E88-5B264DACFD8C}"/>
              </a:ext>
            </a:extLst>
          </p:cNvPr>
          <p:cNvSpPr txBox="1"/>
          <p:nvPr/>
        </p:nvSpPr>
        <p:spPr>
          <a:xfrm>
            <a:off x="951205" y="2376020"/>
            <a:ext cx="1007114" cy="738609"/>
          </a:xfrm>
          <a:prstGeom prst="rect">
            <a:avLst/>
          </a:prstGeom>
          <a:noFill/>
          <a:ln>
            <a:noFill/>
          </a:ln>
        </p:spPr>
        <p:txBody>
          <a:bodyPr spcFirstLastPara="1" wrap="square" lIns="121900" tIns="60933" rIns="121900" bIns="60933" anchor="t" anchorCtr="0">
            <a:spAutoFit/>
          </a:bodyPr>
          <a:lstStyle/>
          <a:p>
            <a:pPr algn="ctr"/>
            <a:r>
              <a:rPr lang="en-US" sz="4000" b="1" dirty="0">
                <a:solidFill>
                  <a:schemeClr val="bg1"/>
                </a:solidFill>
                <a:latin typeface="Calibri"/>
                <a:ea typeface="Calibri"/>
                <a:cs typeface="Calibri"/>
                <a:sym typeface="Calibri"/>
              </a:rPr>
              <a:t>15</a:t>
            </a:r>
            <a:endParaRPr sz="1400" b="1" dirty="0">
              <a:solidFill>
                <a:schemeClr val="bg1"/>
              </a:solidFill>
              <a:latin typeface="Calibri"/>
              <a:ea typeface="Calibri"/>
              <a:cs typeface="Calibri"/>
              <a:sym typeface="Calibri"/>
            </a:endParaRPr>
          </a:p>
        </p:txBody>
      </p:sp>
      <p:sp>
        <p:nvSpPr>
          <p:cNvPr id="23" name="Google Shape;191;p5">
            <a:extLst>
              <a:ext uri="{FF2B5EF4-FFF2-40B4-BE49-F238E27FC236}">
                <a16:creationId xmlns:a16="http://schemas.microsoft.com/office/drawing/2014/main" id="{980E4DF1-168C-4345-FFE9-958E9321ADED}"/>
              </a:ext>
            </a:extLst>
          </p:cNvPr>
          <p:cNvSpPr txBox="1"/>
          <p:nvPr/>
        </p:nvSpPr>
        <p:spPr>
          <a:xfrm>
            <a:off x="4213182" y="2399161"/>
            <a:ext cx="1007114" cy="738609"/>
          </a:xfrm>
          <a:prstGeom prst="rect">
            <a:avLst/>
          </a:prstGeom>
          <a:noFill/>
          <a:ln>
            <a:noFill/>
          </a:ln>
        </p:spPr>
        <p:txBody>
          <a:bodyPr spcFirstLastPara="1" wrap="square" lIns="121900" tIns="60933" rIns="121900" bIns="60933" anchor="t" anchorCtr="0">
            <a:spAutoFit/>
          </a:bodyPr>
          <a:lstStyle/>
          <a:p>
            <a:pPr algn="ctr"/>
            <a:r>
              <a:rPr lang="en-US" sz="4000" b="1" dirty="0">
                <a:latin typeface="Calibri"/>
                <a:ea typeface="Calibri"/>
                <a:cs typeface="Calibri"/>
                <a:sym typeface="Calibri"/>
              </a:rPr>
              <a:t>12</a:t>
            </a:r>
            <a:endParaRPr sz="1400" b="1" dirty="0">
              <a:latin typeface="Calibri"/>
              <a:ea typeface="Calibri"/>
              <a:cs typeface="Calibri"/>
              <a:sym typeface="Calibri"/>
            </a:endParaRPr>
          </a:p>
        </p:txBody>
      </p:sp>
      <p:sp>
        <p:nvSpPr>
          <p:cNvPr id="25" name="Google Shape;191;p5">
            <a:extLst>
              <a:ext uri="{FF2B5EF4-FFF2-40B4-BE49-F238E27FC236}">
                <a16:creationId xmlns:a16="http://schemas.microsoft.com/office/drawing/2014/main" id="{65480192-0114-AD18-D8B7-54CCA9D3AC7D}"/>
              </a:ext>
            </a:extLst>
          </p:cNvPr>
          <p:cNvSpPr txBox="1"/>
          <p:nvPr/>
        </p:nvSpPr>
        <p:spPr>
          <a:xfrm>
            <a:off x="7818265" y="2371941"/>
            <a:ext cx="1007114" cy="738609"/>
          </a:xfrm>
          <a:prstGeom prst="rect">
            <a:avLst/>
          </a:prstGeom>
          <a:noFill/>
          <a:ln>
            <a:noFill/>
          </a:ln>
        </p:spPr>
        <p:txBody>
          <a:bodyPr spcFirstLastPara="1" wrap="square" lIns="121900" tIns="60933" rIns="121900" bIns="60933" anchor="t" anchorCtr="0">
            <a:spAutoFit/>
          </a:bodyPr>
          <a:lstStyle/>
          <a:p>
            <a:pPr algn="ctr"/>
            <a:r>
              <a:rPr lang="en-US" sz="4000" b="1" dirty="0">
                <a:latin typeface="Calibri"/>
                <a:ea typeface="Calibri"/>
                <a:cs typeface="Calibri"/>
                <a:sym typeface="Calibri"/>
              </a:rPr>
              <a:t>32</a:t>
            </a:r>
            <a:endParaRPr sz="1400" b="1" dirty="0">
              <a:latin typeface="Calibri"/>
              <a:ea typeface="Calibri"/>
              <a:cs typeface="Calibri"/>
              <a:sym typeface="Calibri"/>
            </a:endParaRPr>
          </a:p>
        </p:txBody>
      </p:sp>
      <p:pic>
        <p:nvPicPr>
          <p:cNvPr id="27" name="Picture 26">
            <a:extLst>
              <a:ext uri="{FF2B5EF4-FFF2-40B4-BE49-F238E27FC236}">
                <a16:creationId xmlns:a16="http://schemas.microsoft.com/office/drawing/2014/main" id="{152F05F9-1C00-B3F1-CAA3-7853D4D073A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6490" t="-6829" r="-2353" b="54814"/>
          <a:stretch/>
        </p:blipFill>
        <p:spPr>
          <a:xfrm>
            <a:off x="671597" y="4579136"/>
            <a:ext cx="2305027" cy="2037875"/>
          </a:xfrm>
          <a:prstGeom prst="rect">
            <a:avLst/>
          </a:prstGeom>
        </p:spPr>
      </p:pic>
      <p:sp>
        <p:nvSpPr>
          <p:cNvPr id="28" name="Google Shape;191;p5">
            <a:extLst>
              <a:ext uri="{FF2B5EF4-FFF2-40B4-BE49-F238E27FC236}">
                <a16:creationId xmlns:a16="http://schemas.microsoft.com/office/drawing/2014/main" id="{AFBF0798-60A5-98FF-0DF2-4787F92D78F1}"/>
              </a:ext>
            </a:extLst>
          </p:cNvPr>
          <p:cNvSpPr txBox="1"/>
          <p:nvPr/>
        </p:nvSpPr>
        <p:spPr>
          <a:xfrm>
            <a:off x="4569466" y="4260789"/>
            <a:ext cx="1311914" cy="738609"/>
          </a:xfrm>
          <a:prstGeom prst="rect">
            <a:avLst/>
          </a:prstGeom>
          <a:noFill/>
          <a:ln>
            <a:noFill/>
          </a:ln>
        </p:spPr>
        <p:txBody>
          <a:bodyPr spcFirstLastPara="1" wrap="square" lIns="121900" tIns="60933" rIns="121900" bIns="60933" anchor="t" anchorCtr="0">
            <a:spAutoFit/>
          </a:bodyPr>
          <a:lstStyle/>
          <a:p>
            <a:pPr algn="ctr"/>
            <a:r>
              <a:rPr lang="en-US" sz="4000" b="1" dirty="0">
                <a:solidFill>
                  <a:schemeClr val="bg1"/>
                </a:solidFill>
                <a:latin typeface="Calibri"/>
                <a:ea typeface="Calibri"/>
                <a:cs typeface="Calibri"/>
                <a:sym typeface="Calibri"/>
              </a:rPr>
              <a:t>422</a:t>
            </a:r>
            <a:endParaRPr sz="1400" b="1" dirty="0">
              <a:solidFill>
                <a:schemeClr val="bg1"/>
              </a:solidFill>
              <a:latin typeface="Calibri"/>
              <a:ea typeface="Calibri"/>
              <a:cs typeface="Calibri"/>
              <a:sym typeface="Calibri"/>
            </a:endParaRPr>
          </a:p>
        </p:txBody>
      </p:sp>
      <p:sp>
        <p:nvSpPr>
          <p:cNvPr id="29" name="Google Shape;191;p5">
            <a:extLst>
              <a:ext uri="{FF2B5EF4-FFF2-40B4-BE49-F238E27FC236}">
                <a16:creationId xmlns:a16="http://schemas.microsoft.com/office/drawing/2014/main" id="{595A3068-3090-89CC-E3F3-D605EDB8109C}"/>
              </a:ext>
            </a:extLst>
          </p:cNvPr>
          <p:cNvSpPr txBox="1"/>
          <p:nvPr/>
        </p:nvSpPr>
        <p:spPr>
          <a:xfrm>
            <a:off x="8565210" y="4333211"/>
            <a:ext cx="1311914" cy="738609"/>
          </a:xfrm>
          <a:prstGeom prst="rect">
            <a:avLst/>
          </a:prstGeom>
          <a:noFill/>
          <a:ln>
            <a:noFill/>
          </a:ln>
        </p:spPr>
        <p:txBody>
          <a:bodyPr spcFirstLastPara="1" wrap="square" lIns="121900" tIns="60933" rIns="121900" bIns="60933" anchor="t" anchorCtr="0">
            <a:spAutoFit/>
          </a:bodyPr>
          <a:lstStyle/>
          <a:p>
            <a:pPr algn="ctr"/>
            <a:r>
              <a:rPr lang="en-US" sz="4000" b="1" dirty="0">
                <a:solidFill>
                  <a:schemeClr val="bg1"/>
                </a:solidFill>
                <a:latin typeface="Calibri"/>
                <a:ea typeface="Calibri"/>
                <a:cs typeface="Calibri"/>
                <a:sym typeface="Calibri"/>
              </a:rPr>
              <a:t>289</a:t>
            </a:r>
            <a:endParaRPr sz="1400" b="1" dirty="0">
              <a:solidFill>
                <a:schemeClr val="bg1"/>
              </a:solidFill>
              <a:latin typeface="Calibri"/>
              <a:ea typeface="Calibri"/>
              <a:cs typeface="Calibri"/>
              <a:sym typeface="Calibri"/>
            </a:endParaRPr>
          </a:p>
        </p:txBody>
      </p:sp>
      <p:sp>
        <p:nvSpPr>
          <p:cNvPr id="30" name="Google Shape;191;p5">
            <a:extLst>
              <a:ext uri="{FF2B5EF4-FFF2-40B4-BE49-F238E27FC236}">
                <a16:creationId xmlns:a16="http://schemas.microsoft.com/office/drawing/2014/main" id="{E0E90788-E01F-615B-5B23-960DFC1858BC}"/>
              </a:ext>
            </a:extLst>
          </p:cNvPr>
          <p:cNvSpPr txBox="1"/>
          <p:nvPr/>
        </p:nvSpPr>
        <p:spPr>
          <a:xfrm>
            <a:off x="1351966" y="5826849"/>
            <a:ext cx="1624658" cy="677054"/>
          </a:xfrm>
          <a:prstGeom prst="rect">
            <a:avLst/>
          </a:prstGeom>
          <a:noFill/>
          <a:ln>
            <a:noFill/>
          </a:ln>
        </p:spPr>
        <p:txBody>
          <a:bodyPr spcFirstLastPara="1" wrap="square" lIns="121900" tIns="60933" rIns="121900" bIns="60933" anchor="t" anchorCtr="0">
            <a:spAutoFit/>
          </a:bodyPr>
          <a:lstStyle/>
          <a:p>
            <a:pPr algn="ctr"/>
            <a:r>
              <a:rPr lang="en-US" sz="3600" b="1" dirty="0">
                <a:solidFill>
                  <a:schemeClr val="bg1"/>
                </a:solidFill>
                <a:latin typeface="Calibri"/>
                <a:ea typeface="Calibri"/>
                <a:cs typeface="Calibri"/>
                <a:sym typeface="Calibri"/>
              </a:rPr>
              <a:t>8000+</a:t>
            </a:r>
            <a:endParaRPr sz="1200" b="1" dirty="0">
              <a:solidFill>
                <a:schemeClr val="bg1"/>
              </a:solidFill>
              <a:latin typeface="Calibri"/>
              <a:ea typeface="Calibri"/>
              <a:cs typeface="Calibri"/>
              <a:sym typeface="Calibri"/>
            </a:endParaRPr>
          </a:p>
        </p:txBody>
      </p:sp>
      <p:sp>
        <p:nvSpPr>
          <p:cNvPr id="31" name="Google Shape;192;p5">
            <a:extLst>
              <a:ext uri="{FF2B5EF4-FFF2-40B4-BE49-F238E27FC236}">
                <a16:creationId xmlns:a16="http://schemas.microsoft.com/office/drawing/2014/main" id="{DB77FC0C-FB5F-E725-C381-A736F44239B0}"/>
              </a:ext>
            </a:extLst>
          </p:cNvPr>
          <p:cNvSpPr txBox="1"/>
          <p:nvPr/>
        </p:nvSpPr>
        <p:spPr>
          <a:xfrm>
            <a:off x="2139573" y="2499130"/>
            <a:ext cx="1921209" cy="492388"/>
          </a:xfrm>
          <a:prstGeom prst="rect">
            <a:avLst/>
          </a:prstGeom>
          <a:noFill/>
          <a:ln>
            <a:noFill/>
          </a:ln>
        </p:spPr>
        <p:txBody>
          <a:bodyPr spcFirstLastPara="1" wrap="square" lIns="121900" tIns="60933" rIns="121900" bIns="60933" anchor="t" anchorCtr="0">
            <a:spAutoFit/>
          </a:bodyPr>
          <a:lstStyle/>
          <a:p>
            <a:r>
              <a:rPr lang="en-US" sz="2400" b="1" dirty="0">
                <a:solidFill>
                  <a:schemeClr val="dk1"/>
                </a:solidFill>
                <a:latin typeface="Calibri"/>
                <a:ea typeface="Calibri"/>
                <a:cs typeface="Calibri"/>
                <a:sym typeface="Calibri"/>
              </a:rPr>
              <a:t>Departments</a:t>
            </a:r>
            <a:endParaRPr sz="2400" b="1" dirty="0">
              <a:solidFill>
                <a:schemeClr val="dk1"/>
              </a:solidFill>
              <a:latin typeface="Calibri"/>
              <a:ea typeface="Calibri"/>
              <a:cs typeface="Calibri"/>
              <a:sym typeface="Calibri"/>
            </a:endParaRPr>
          </a:p>
        </p:txBody>
      </p:sp>
      <p:sp>
        <p:nvSpPr>
          <p:cNvPr id="160" name="Google Shape;192;p5">
            <a:extLst>
              <a:ext uri="{FF2B5EF4-FFF2-40B4-BE49-F238E27FC236}">
                <a16:creationId xmlns:a16="http://schemas.microsoft.com/office/drawing/2014/main" id="{A9E1FE3B-2E38-61E0-B4DB-9170660DC947}"/>
              </a:ext>
            </a:extLst>
          </p:cNvPr>
          <p:cNvSpPr txBox="1"/>
          <p:nvPr/>
        </p:nvSpPr>
        <p:spPr>
          <a:xfrm>
            <a:off x="5372696" y="2498001"/>
            <a:ext cx="2449076" cy="492388"/>
          </a:xfrm>
          <a:prstGeom prst="rect">
            <a:avLst/>
          </a:prstGeom>
          <a:noFill/>
          <a:ln>
            <a:noFill/>
          </a:ln>
        </p:spPr>
        <p:txBody>
          <a:bodyPr spcFirstLastPara="1" wrap="square" lIns="121900" tIns="60933" rIns="121900" bIns="60933" anchor="t" anchorCtr="0">
            <a:spAutoFit/>
          </a:bodyPr>
          <a:lstStyle/>
          <a:p>
            <a:r>
              <a:rPr lang="en-US" sz="2400" b="1" dirty="0">
                <a:solidFill>
                  <a:schemeClr val="dk1"/>
                </a:solidFill>
                <a:latin typeface="Calibri"/>
                <a:ea typeface="Calibri"/>
                <a:cs typeface="Calibri"/>
                <a:sym typeface="Calibri"/>
              </a:rPr>
              <a:t>UG </a:t>
            </a:r>
            <a:r>
              <a:rPr lang="en-US" sz="2400" b="1" dirty="0" err="1">
                <a:solidFill>
                  <a:schemeClr val="dk1"/>
                </a:solidFill>
                <a:latin typeface="Calibri"/>
                <a:ea typeface="Calibri"/>
                <a:cs typeface="Calibri"/>
                <a:sym typeface="Calibri"/>
              </a:rPr>
              <a:t>Programmes</a:t>
            </a:r>
            <a:endParaRPr lang="en-US" sz="2400" b="1" dirty="0">
              <a:solidFill>
                <a:schemeClr val="dk1"/>
              </a:solidFill>
              <a:latin typeface="Calibri"/>
              <a:ea typeface="Calibri"/>
              <a:cs typeface="Calibri"/>
              <a:sym typeface="Calibri"/>
            </a:endParaRPr>
          </a:p>
        </p:txBody>
      </p:sp>
      <p:sp>
        <p:nvSpPr>
          <p:cNvPr id="161" name="Google Shape;192;p5">
            <a:extLst>
              <a:ext uri="{FF2B5EF4-FFF2-40B4-BE49-F238E27FC236}">
                <a16:creationId xmlns:a16="http://schemas.microsoft.com/office/drawing/2014/main" id="{9D323C3D-BE86-F4E0-6F05-1292960FEC2A}"/>
              </a:ext>
            </a:extLst>
          </p:cNvPr>
          <p:cNvSpPr txBox="1"/>
          <p:nvPr/>
        </p:nvSpPr>
        <p:spPr>
          <a:xfrm>
            <a:off x="8977779" y="2471691"/>
            <a:ext cx="2754260" cy="861720"/>
          </a:xfrm>
          <a:prstGeom prst="rect">
            <a:avLst/>
          </a:prstGeom>
          <a:noFill/>
          <a:ln>
            <a:noFill/>
          </a:ln>
        </p:spPr>
        <p:txBody>
          <a:bodyPr spcFirstLastPara="1" wrap="square" lIns="121900" tIns="60933" rIns="121900" bIns="60933" anchor="t" anchorCtr="0">
            <a:spAutoFit/>
          </a:bodyPr>
          <a:lstStyle/>
          <a:p>
            <a:r>
              <a:rPr lang="en-US" sz="2400" b="1" dirty="0">
                <a:solidFill>
                  <a:schemeClr val="dk1"/>
                </a:solidFill>
                <a:latin typeface="Calibri"/>
                <a:ea typeface="Calibri"/>
                <a:cs typeface="Calibri"/>
                <a:sym typeface="Calibri"/>
              </a:rPr>
              <a:t>PG </a:t>
            </a:r>
            <a:r>
              <a:rPr lang="en-US" sz="2400" b="1" dirty="0" err="1">
                <a:solidFill>
                  <a:schemeClr val="dk1"/>
                </a:solidFill>
                <a:latin typeface="Calibri"/>
                <a:ea typeface="Calibri"/>
                <a:cs typeface="Calibri"/>
                <a:sym typeface="Calibri"/>
              </a:rPr>
              <a:t>Programmes</a:t>
            </a:r>
            <a:r>
              <a:rPr lang="en-US" sz="2400" b="1" dirty="0">
                <a:solidFill>
                  <a:schemeClr val="dk1"/>
                </a:solidFill>
                <a:latin typeface="Calibri"/>
                <a:ea typeface="Calibri"/>
                <a:cs typeface="Calibri"/>
                <a:sym typeface="Calibri"/>
              </a:rPr>
              <a:t> including an MBA</a:t>
            </a:r>
          </a:p>
        </p:txBody>
      </p:sp>
      <p:sp>
        <p:nvSpPr>
          <p:cNvPr id="162" name="Google Shape;192;p5">
            <a:extLst>
              <a:ext uri="{FF2B5EF4-FFF2-40B4-BE49-F238E27FC236}">
                <a16:creationId xmlns:a16="http://schemas.microsoft.com/office/drawing/2014/main" id="{DDF2C104-8602-B9B6-6100-9B53E55D9F90}"/>
              </a:ext>
            </a:extLst>
          </p:cNvPr>
          <p:cNvSpPr txBox="1"/>
          <p:nvPr/>
        </p:nvSpPr>
        <p:spPr>
          <a:xfrm>
            <a:off x="833996" y="4199228"/>
            <a:ext cx="3633847" cy="861720"/>
          </a:xfrm>
          <a:prstGeom prst="rect">
            <a:avLst/>
          </a:prstGeom>
          <a:noFill/>
          <a:ln>
            <a:noFill/>
          </a:ln>
        </p:spPr>
        <p:txBody>
          <a:bodyPr spcFirstLastPara="1" wrap="square" lIns="121900" tIns="60933" rIns="121900" bIns="60933" anchor="t" anchorCtr="0">
            <a:spAutoFit/>
          </a:bodyPr>
          <a:lstStyle/>
          <a:p>
            <a:pPr algn="r"/>
            <a:r>
              <a:rPr lang="en-US" sz="2400" b="1" dirty="0">
                <a:solidFill>
                  <a:schemeClr val="dk1"/>
                </a:solidFill>
                <a:latin typeface="Calibri"/>
                <a:ea typeface="Calibri"/>
                <a:cs typeface="Calibri"/>
                <a:sym typeface="Calibri"/>
              </a:rPr>
              <a:t>Regular </a:t>
            </a:r>
          </a:p>
          <a:p>
            <a:pPr algn="r"/>
            <a:r>
              <a:rPr lang="en-US" sz="2400" b="1" dirty="0">
                <a:solidFill>
                  <a:schemeClr val="dk1"/>
                </a:solidFill>
                <a:latin typeface="Calibri"/>
                <a:ea typeface="Calibri"/>
                <a:cs typeface="Calibri"/>
                <a:sym typeface="Calibri"/>
              </a:rPr>
              <a:t>Teaching Faculty</a:t>
            </a:r>
          </a:p>
        </p:txBody>
      </p:sp>
      <p:sp>
        <p:nvSpPr>
          <p:cNvPr id="163" name="Google Shape;192;p5">
            <a:extLst>
              <a:ext uri="{FF2B5EF4-FFF2-40B4-BE49-F238E27FC236}">
                <a16:creationId xmlns:a16="http://schemas.microsoft.com/office/drawing/2014/main" id="{14FA2286-D613-3B4A-5E7B-3F7FF687222B}"/>
              </a:ext>
            </a:extLst>
          </p:cNvPr>
          <p:cNvSpPr txBox="1"/>
          <p:nvPr/>
        </p:nvSpPr>
        <p:spPr>
          <a:xfrm>
            <a:off x="5568957" y="4213497"/>
            <a:ext cx="2756920" cy="861720"/>
          </a:xfrm>
          <a:prstGeom prst="rect">
            <a:avLst/>
          </a:prstGeom>
          <a:noFill/>
          <a:ln>
            <a:noFill/>
          </a:ln>
        </p:spPr>
        <p:txBody>
          <a:bodyPr spcFirstLastPara="1" wrap="square" lIns="121900" tIns="60933" rIns="121900" bIns="60933" anchor="t" anchorCtr="0">
            <a:spAutoFit/>
          </a:bodyPr>
          <a:lstStyle/>
          <a:p>
            <a:pPr algn="r"/>
            <a:r>
              <a:rPr lang="en-US" sz="2400" b="1" dirty="0">
                <a:solidFill>
                  <a:schemeClr val="dk1"/>
                </a:solidFill>
                <a:latin typeface="Calibri"/>
                <a:ea typeface="Calibri"/>
                <a:cs typeface="Calibri"/>
                <a:sym typeface="Calibri"/>
              </a:rPr>
              <a:t>Regular Non- Teaching Faculty</a:t>
            </a:r>
          </a:p>
        </p:txBody>
      </p:sp>
      <p:sp>
        <p:nvSpPr>
          <p:cNvPr id="164" name="Google Shape;197;p5">
            <a:extLst>
              <a:ext uri="{FF2B5EF4-FFF2-40B4-BE49-F238E27FC236}">
                <a16:creationId xmlns:a16="http://schemas.microsoft.com/office/drawing/2014/main" id="{3C94BE77-EE48-AE64-6F13-B8B7DF8BCA1E}"/>
              </a:ext>
            </a:extLst>
          </p:cNvPr>
          <p:cNvSpPr txBox="1"/>
          <p:nvPr/>
        </p:nvSpPr>
        <p:spPr>
          <a:xfrm>
            <a:off x="0" y="3114267"/>
            <a:ext cx="12191999" cy="451287"/>
          </a:xfrm>
          <a:prstGeom prst="rect">
            <a:avLst/>
          </a:prstGeom>
          <a:noFill/>
          <a:ln>
            <a:noFill/>
          </a:ln>
        </p:spPr>
        <p:txBody>
          <a:bodyPr spcFirstLastPara="1" wrap="square" lIns="121900" tIns="60933" rIns="121900" bIns="60933" anchor="t" anchorCtr="0">
            <a:spAutoFit/>
          </a:bodyPr>
          <a:lstStyle/>
          <a:p>
            <a:pPr algn="ctr"/>
            <a:r>
              <a:rPr lang="en-US" sz="2133" b="1" i="1" dirty="0">
                <a:solidFill>
                  <a:srgbClr val="0070C0"/>
                </a:solidFill>
                <a:latin typeface="Calibri"/>
                <a:ea typeface="Calibri"/>
                <a:cs typeface="Calibri"/>
                <a:sym typeface="Calibri"/>
              </a:rPr>
              <a:t>PhD </a:t>
            </a:r>
            <a:r>
              <a:rPr lang="en-US" sz="2133" b="1" i="1" dirty="0" err="1">
                <a:solidFill>
                  <a:srgbClr val="0070C0"/>
                </a:solidFill>
                <a:latin typeface="Calibri"/>
                <a:ea typeface="Calibri"/>
                <a:cs typeface="Calibri"/>
                <a:sym typeface="Calibri"/>
              </a:rPr>
              <a:t>Programme</a:t>
            </a:r>
            <a:r>
              <a:rPr lang="en-US" sz="2133" b="1" i="1" dirty="0">
                <a:solidFill>
                  <a:srgbClr val="0070C0"/>
                </a:solidFill>
                <a:latin typeface="Calibri"/>
                <a:ea typeface="Calibri"/>
                <a:cs typeface="Calibri"/>
                <a:sym typeface="Calibri"/>
              </a:rPr>
              <a:t> in all Departments</a:t>
            </a:r>
            <a:endParaRPr sz="2133" b="1" i="1" dirty="0">
              <a:solidFill>
                <a:srgbClr val="0070C0"/>
              </a:solidFill>
              <a:latin typeface="Calibri"/>
              <a:ea typeface="Calibri"/>
              <a:cs typeface="Calibri"/>
              <a:sym typeface="Calibri"/>
            </a:endParaRPr>
          </a:p>
        </p:txBody>
      </p:sp>
      <p:sp>
        <p:nvSpPr>
          <p:cNvPr id="165" name="Rectangle 164">
            <a:extLst>
              <a:ext uri="{FF2B5EF4-FFF2-40B4-BE49-F238E27FC236}">
                <a16:creationId xmlns:a16="http://schemas.microsoft.com/office/drawing/2014/main" id="{8B51A269-14B3-8ADB-71B7-1155503B4A5E}"/>
              </a:ext>
            </a:extLst>
          </p:cNvPr>
          <p:cNvSpPr/>
          <p:nvPr/>
        </p:nvSpPr>
        <p:spPr>
          <a:xfrm>
            <a:off x="0" y="3286152"/>
            <a:ext cx="4045118" cy="89216"/>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6" name="Rectangle 165">
            <a:extLst>
              <a:ext uri="{FF2B5EF4-FFF2-40B4-BE49-F238E27FC236}">
                <a16:creationId xmlns:a16="http://schemas.microsoft.com/office/drawing/2014/main" id="{E344D44B-BFAF-1B24-6757-35D9BFF8DA7F}"/>
              </a:ext>
            </a:extLst>
          </p:cNvPr>
          <p:cNvSpPr/>
          <p:nvPr/>
        </p:nvSpPr>
        <p:spPr>
          <a:xfrm>
            <a:off x="8146884" y="3293104"/>
            <a:ext cx="4045118" cy="89216"/>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7" name="Google Shape;197;p5">
            <a:extLst>
              <a:ext uri="{FF2B5EF4-FFF2-40B4-BE49-F238E27FC236}">
                <a16:creationId xmlns:a16="http://schemas.microsoft.com/office/drawing/2014/main" id="{89298432-4F33-3899-7710-FD17A6A3D7EA}"/>
              </a:ext>
            </a:extLst>
          </p:cNvPr>
          <p:cNvSpPr txBox="1"/>
          <p:nvPr/>
        </p:nvSpPr>
        <p:spPr>
          <a:xfrm>
            <a:off x="2815817" y="5793971"/>
            <a:ext cx="3804742" cy="1046386"/>
          </a:xfrm>
          <a:prstGeom prst="rect">
            <a:avLst/>
          </a:prstGeom>
          <a:noFill/>
          <a:ln>
            <a:noFill/>
          </a:ln>
        </p:spPr>
        <p:txBody>
          <a:bodyPr spcFirstLastPara="1" wrap="square" lIns="121900" tIns="60933" rIns="121900" bIns="60933" anchor="t" anchorCtr="0">
            <a:spAutoFit/>
          </a:bodyPr>
          <a:lstStyle/>
          <a:p>
            <a:r>
              <a:rPr lang="en-US" sz="2000" b="1" i="1" dirty="0">
                <a:solidFill>
                  <a:schemeClr val="tx1">
                    <a:lumMod val="95000"/>
                    <a:lumOff val="5000"/>
                  </a:schemeClr>
                </a:solidFill>
                <a:latin typeface="Calibri"/>
                <a:ea typeface="Calibri"/>
                <a:cs typeface="Calibri"/>
                <a:sym typeface="Calibri"/>
              </a:rPr>
              <a:t>UG,PG &amp; PhD Students on Roll </a:t>
            </a:r>
          </a:p>
          <a:p>
            <a:r>
              <a:rPr lang="en-US" sz="2000" b="1" i="1" dirty="0">
                <a:solidFill>
                  <a:schemeClr val="tx1">
                    <a:lumMod val="95000"/>
                    <a:lumOff val="5000"/>
                  </a:schemeClr>
                </a:solidFill>
                <a:latin typeface="Calibri"/>
                <a:ea typeface="Calibri"/>
                <a:cs typeface="Calibri"/>
                <a:sym typeface="Calibri"/>
              </a:rPr>
              <a:t>31% Students are Girls</a:t>
            </a:r>
          </a:p>
          <a:p>
            <a:endParaRPr lang="en-US" sz="2000" b="1" i="1" dirty="0">
              <a:solidFill>
                <a:schemeClr val="tx1">
                  <a:lumMod val="95000"/>
                  <a:lumOff val="5000"/>
                </a:schemeClr>
              </a:solidFill>
              <a:latin typeface="Calibri"/>
              <a:ea typeface="Calibri"/>
              <a:cs typeface="Calibri"/>
              <a:sym typeface="Calibri"/>
            </a:endParaRPr>
          </a:p>
        </p:txBody>
      </p:sp>
      <p:sp>
        <p:nvSpPr>
          <p:cNvPr id="171" name="Google Shape;191;p5">
            <a:extLst>
              <a:ext uri="{FF2B5EF4-FFF2-40B4-BE49-F238E27FC236}">
                <a16:creationId xmlns:a16="http://schemas.microsoft.com/office/drawing/2014/main" id="{B3B20D58-9E13-A135-2F77-1BB750A3C46E}"/>
              </a:ext>
            </a:extLst>
          </p:cNvPr>
          <p:cNvSpPr txBox="1"/>
          <p:nvPr/>
        </p:nvSpPr>
        <p:spPr>
          <a:xfrm>
            <a:off x="7311397" y="5920240"/>
            <a:ext cx="1607114" cy="553943"/>
          </a:xfrm>
          <a:prstGeom prst="rect">
            <a:avLst/>
          </a:prstGeom>
          <a:noFill/>
          <a:ln>
            <a:noFill/>
          </a:ln>
        </p:spPr>
        <p:txBody>
          <a:bodyPr spcFirstLastPara="1" wrap="square" lIns="121900" tIns="60933" rIns="121900" bIns="60933" anchor="t" anchorCtr="0">
            <a:spAutoFit/>
          </a:bodyPr>
          <a:lstStyle/>
          <a:p>
            <a:pPr algn="ctr"/>
            <a:r>
              <a:rPr lang="en-US" sz="2800" b="1" dirty="0">
                <a:solidFill>
                  <a:schemeClr val="bg1"/>
                </a:solidFill>
                <a:latin typeface="Calibri"/>
                <a:ea typeface="Calibri"/>
                <a:cs typeface="Calibri"/>
                <a:sym typeface="Calibri"/>
              </a:rPr>
              <a:t>45000+</a:t>
            </a:r>
            <a:endParaRPr sz="1050" b="1" dirty="0">
              <a:solidFill>
                <a:schemeClr val="bg1"/>
              </a:solidFill>
              <a:latin typeface="Calibri"/>
              <a:ea typeface="Calibri"/>
              <a:cs typeface="Calibri"/>
              <a:sym typeface="Calibri"/>
            </a:endParaRPr>
          </a:p>
        </p:txBody>
      </p:sp>
      <p:sp>
        <p:nvSpPr>
          <p:cNvPr id="172" name="Google Shape;197;p5">
            <a:extLst>
              <a:ext uri="{FF2B5EF4-FFF2-40B4-BE49-F238E27FC236}">
                <a16:creationId xmlns:a16="http://schemas.microsoft.com/office/drawing/2014/main" id="{62640BB6-850A-409B-34A7-27C49D455183}"/>
              </a:ext>
            </a:extLst>
          </p:cNvPr>
          <p:cNvSpPr txBox="1"/>
          <p:nvPr/>
        </p:nvSpPr>
        <p:spPr>
          <a:xfrm>
            <a:off x="8795994" y="5905982"/>
            <a:ext cx="3633848" cy="430833"/>
          </a:xfrm>
          <a:prstGeom prst="rect">
            <a:avLst/>
          </a:prstGeom>
          <a:noFill/>
          <a:ln>
            <a:noFill/>
          </a:ln>
        </p:spPr>
        <p:txBody>
          <a:bodyPr spcFirstLastPara="1" wrap="square" lIns="121900" tIns="60933" rIns="121900" bIns="60933" anchor="t" anchorCtr="0">
            <a:spAutoFit/>
          </a:bodyPr>
          <a:lstStyle/>
          <a:p>
            <a:r>
              <a:rPr lang="en-US" sz="2000" b="1" i="1" dirty="0">
                <a:solidFill>
                  <a:schemeClr val="dk1"/>
                </a:solidFill>
                <a:latin typeface="Calibri"/>
                <a:ea typeface="Calibri"/>
                <a:cs typeface="Calibri"/>
                <a:sym typeface="Calibri"/>
              </a:rPr>
              <a:t>Distinguished Alumni</a:t>
            </a:r>
          </a:p>
        </p:txBody>
      </p:sp>
      <p:sp>
        <p:nvSpPr>
          <p:cNvPr id="3" name="TextBox 2">
            <a:extLst>
              <a:ext uri="{FF2B5EF4-FFF2-40B4-BE49-F238E27FC236}">
                <a16:creationId xmlns:a16="http://schemas.microsoft.com/office/drawing/2014/main" id="{835CBC94-5938-3C52-8FF5-C7B6FC1F15F2}"/>
              </a:ext>
            </a:extLst>
          </p:cNvPr>
          <p:cNvSpPr txBox="1"/>
          <p:nvPr/>
        </p:nvSpPr>
        <p:spPr>
          <a:xfrm>
            <a:off x="0" y="1081363"/>
            <a:ext cx="10473178" cy="584775"/>
          </a:xfrm>
          <a:prstGeom prst="rect">
            <a:avLst/>
          </a:prstGeom>
          <a:noFill/>
        </p:spPr>
        <p:txBody>
          <a:bodyPr wrap="square" rtlCol="0">
            <a:spAutoFit/>
          </a:bodyPr>
          <a:lstStyle/>
          <a:p>
            <a:pPr algn="ctr"/>
            <a:r>
              <a:rPr lang="en-IN" sz="1600" b="1" i="1" kern="0" dirty="0">
                <a:solidFill>
                  <a:schemeClr val="accent1">
                    <a:lumMod val="75000"/>
                  </a:schemeClr>
                </a:solidFill>
                <a:ea typeface="Times New Roman" panose="02020603050405020304" pitchFamily="18" charset="0"/>
                <a:cs typeface="Times New Roman" panose="02020603050405020304" pitchFamily="18" charset="0"/>
              </a:rPr>
              <a:t>The Institute offers Bachelor’s, Master’s and Doctoral Degree programs in programs in </a:t>
            </a:r>
          </a:p>
          <a:p>
            <a:pPr algn="ctr"/>
            <a:r>
              <a:rPr lang="en-IN" sz="1600" b="1" kern="0" dirty="0">
                <a:solidFill>
                  <a:srgbClr val="212529"/>
                </a:solidFill>
                <a:effectLst/>
                <a:ea typeface="Times New Roman" panose="02020603050405020304" pitchFamily="18" charset="0"/>
                <a:cs typeface="Times New Roman" panose="02020603050405020304" pitchFamily="18" charset="0"/>
              </a:rPr>
              <a:t>Engineering | Science</a:t>
            </a:r>
            <a:r>
              <a:rPr lang="en-IN" sz="1600" b="1" kern="0" dirty="0">
                <a:solidFill>
                  <a:srgbClr val="212529"/>
                </a:solidFill>
                <a:ea typeface="Times New Roman" panose="02020603050405020304" pitchFamily="18" charset="0"/>
                <a:cs typeface="Times New Roman" panose="02020603050405020304" pitchFamily="18" charset="0"/>
              </a:rPr>
              <a:t> | </a:t>
            </a:r>
            <a:r>
              <a:rPr lang="en-IN" sz="1600" b="1" kern="0" dirty="0">
                <a:solidFill>
                  <a:srgbClr val="212529"/>
                </a:solidFill>
                <a:effectLst/>
                <a:ea typeface="Times New Roman" panose="02020603050405020304" pitchFamily="18" charset="0"/>
                <a:cs typeface="Times New Roman" panose="02020603050405020304" pitchFamily="18" charset="0"/>
              </a:rPr>
              <a:t>Technology  </a:t>
            </a:r>
            <a:r>
              <a:rPr lang="en-IN" sz="1600" b="1" kern="0" dirty="0">
                <a:solidFill>
                  <a:srgbClr val="212529"/>
                </a:solidFill>
                <a:ea typeface="Times New Roman" panose="02020603050405020304" pitchFamily="18" charset="0"/>
                <a:cs typeface="Times New Roman" panose="02020603050405020304" pitchFamily="18" charset="0"/>
              </a:rPr>
              <a:t>| </a:t>
            </a:r>
            <a:r>
              <a:rPr lang="en-IN" sz="1600" b="1" kern="0" dirty="0">
                <a:solidFill>
                  <a:srgbClr val="212529"/>
                </a:solidFill>
                <a:effectLst/>
                <a:ea typeface="Times New Roman" panose="02020603050405020304" pitchFamily="18" charset="0"/>
                <a:cs typeface="Times New Roman" panose="02020603050405020304" pitchFamily="18" charset="0"/>
              </a:rPr>
              <a:t>Management</a:t>
            </a:r>
            <a:endParaRPr lang="en-IN" sz="1600" b="1" dirty="0"/>
          </a:p>
        </p:txBody>
      </p:sp>
    </p:spTree>
    <p:extLst>
      <p:ext uri="{BB962C8B-B14F-4D97-AF65-F5344CB8AC3E}">
        <p14:creationId xmlns:p14="http://schemas.microsoft.com/office/powerpoint/2010/main" val="308238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F94A2C-1E19-2B4B-7DD5-6DA5E4C35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455" y="2354248"/>
            <a:ext cx="1083354" cy="1083354"/>
          </a:xfrm>
          <a:prstGeom prst="rect">
            <a:avLst/>
          </a:prstGeom>
        </p:spPr>
      </p:pic>
      <p:sp>
        <p:nvSpPr>
          <p:cNvPr id="2" name="Title 1">
            <a:extLst>
              <a:ext uri="{FF2B5EF4-FFF2-40B4-BE49-F238E27FC236}">
                <a16:creationId xmlns:a16="http://schemas.microsoft.com/office/drawing/2014/main" id="{6930853C-92DE-C87F-E8AB-54872A1FC37B}"/>
              </a:ext>
            </a:extLst>
          </p:cNvPr>
          <p:cNvSpPr>
            <a:spLocks noGrp="1"/>
          </p:cNvSpPr>
          <p:nvPr>
            <p:ph type="title"/>
          </p:nvPr>
        </p:nvSpPr>
        <p:spPr>
          <a:xfrm>
            <a:off x="628474" y="97437"/>
            <a:ext cx="7945157" cy="1089529"/>
          </a:xfrm>
        </p:spPr>
        <p:txBody>
          <a:bodyPr wrap="square">
            <a:spAutoFit/>
          </a:bodyPr>
          <a:lstStyle/>
          <a:p>
            <a:r>
              <a:rPr lang="en-IN" dirty="0"/>
              <a:t>ACHIEVEMENTS &amp; RECOGNITIONS: </a:t>
            </a:r>
            <a:br>
              <a:rPr lang="en-IN" dirty="0"/>
            </a:br>
            <a:r>
              <a:rPr lang="en-IN" dirty="0"/>
              <a:t>LAST THREE YEARS </a:t>
            </a:r>
          </a:p>
        </p:txBody>
      </p:sp>
      <p:sp>
        <p:nvSpPr>
          <p:cNvPr id="4" name="TextBox 3">
            <a:extLst>
              <a:ext uri="{FF2B5EF4-FFF2-40B4-BE49-F238E27FC236}">
                <a16:creationId xmlns:a16="http://schemas.microsoft.com/office/drawing/2014/main" id="{4CD15CE5-3EFA-D2A0-33DB-27379AFC0719}"/>
              </a:ext>
            </a:extLst>
          </p:cNvPr>
          <p:cNvSpPr txBox="1"/>
          <p:nvPr/>
        </p:nvSpPr>
        <p:spPr>
          <a:xfrm>
            <a:off x="517556" y="1776302"/>
            <a:ext cx="4445252" cy="707886"/>
          </a:xfrm>
          <a:prstGeom prst="rect">
            <a:avLst/>
          </a:prstGeom>
          <a:noFill/>
        </p:spPr>
        <p:txBody>
          <a:bodyPr wrap="square" rtlCol="0">
            <a:spAutoFit/>
          </a:bodyPr>
          <a:lstStyle/>
          <a:p>
            <a:pPr algn="ctr"/>
            <a:r>
              <a:rPr lang="en-IN" sz="2000" b="1" kern="0" dirty="0">
                <a:solidFill>
                  <a:schemeClr val="accent6">
                    <a:lumMod val="75000"/>
                  </a:schemeClr>
                </a:solidFill>
                <a:effectLst/>
                <a:ea typeface="Times New Roman" panose="02020603050405020304" pitchFamily="18" charset="0"/>
                <a:cs typeface="Times New Roman" panose="02020603050405020304" pitchFamily="18" charset="0"/>
              </a:rPr>
              <a:t>NIRF India Ranking 2024</a:t>
            </a:r>
          </a:p>
          <a:p>
            <a:endParaRPr lang="en-IN" sz="2000" b="1" dirty="0">
              <a:solidFill>
                <a:schemeClr val="accent6">
                  <a:lumMod val="75000"/>
                </a:schemeClr>
              </a:solidFill>
            </a:endParaRPr>
          </a:p>
        </p:txBody>
      </p:sp>
      <p:sp>
        <p:nvSpPr>
          <p:cNvPr id="9" name="TextBox 8">
            <a:extLst>
              <a:ext uri="{FF2B5EF4-FFF2-40B4-BE49-F238E27FC236}">
                <a16:creationId xmlns:a16="http://schemas.microsoft.com/office/drawing/2014/main" id="{7FEF6309-34F0-DBAC-DCA0-EA8F2FBEA72E}"/>
              </a:ext>
            </a:extLst>
          </p:cNvPr>
          <p:cNvSpPr txBox="1"/>
          <p:nvPr/>
        </p:nvSpPr>
        <p:spPr>
          <a:xfrm>
            <a:off x="2865791" y="3426734"/>
            <a:ext cx="1524776" cy="338554"/>
          </a:xfrm>
          <a:prstGeom prst="rect">
            <a:avLst/>
          </a:prstGeom>
          <a:noFill/>
        </p:spPr>
        <p:txBody>
          <a:bodyPr wrap="square" rtlCol="0">
            <a:spAutoFit/>
          </a:bodyPr>
          <a:lstStyle/>
          <a:p>
            <a:r>
              <a:rPr lang="en-IN" sz="1600" b="1" kern="0" dirty="0">
                <a:effectLst/>
                <a:ea typeface="Times New Roman" panose="02020603050405020304" pitchFamily="18" charset="0"/>
                <a:cs typeface="Times New Roman" panose="02020603050405020304" pitchFamily="18" charset="0"/>
              </a:rPr>
              <a:t>ARCHITECTURE</a:t>
            </a:r>
            <a:endParaRPr lang="en-IN" sz="1600" b="1" dirty="0"/>
          </a:p>
        </p:txBody>
      </p:sp>
      <p:sp>
        <p:nvSpPr>
          <p:cNvPr id="11" name="TextBox 10">
            <a:extLst>
              <a:ext uri="{FF2B5EF4-FFF2-40B4-BE49-F238E27FC236}">
                <a16:creationId xmlns:a16="http://schemas.microsoft.com/office/drawing/2014/main" id="{89AAFBE5-2642-0589-5B20-607BBAB03794}"/>
              </a:ext>
            </a:extLst>
          </p:cNvPr>
          <p:cNvSpPr txBox="1"/>
          <p:nvPr/>
        </p:nvSpPr>
        <p:spPr>
          <a:xfrm>
            <a:off x="1778735" y="2570905"/>
            <a:ext cx="738029" cy="584775"/>
          </a:xfrm>
          <a:prstGeom prst="rect">
            <a:avLst/>
          </a:prstGeom>
          <a:noFill/>
        </p:spPr>
        <p:txBody>
          <a:bodyPr wrap="square" rtlCol="0">
            <a:spAutoFit/>
          </a:bodyPr>
          <a:lstStyle/>
          <a:p>
            <a:r>
              <a:rPr lang="en-IN" sz="3200" b="1" kern="0" dirty="0">
                <a:solidFill>
                  <a:schemeClr val="accent4"/>
                </a:solidFill>
                <a:effectLst/>
                <a:ea typeface="Times New Roman" panose="02020603050405020304" pitchFamily="18" charset="0"/>
                <a:cs typeface="Times New Roman" panose="02020603050405020304" pitchFamily="18" charset="0"/>
              </a:rPr>
              <a:t>25</a:t>
            </a:r>
            <a:endParaRPr lang="en-IN" sz="3200" b="1" dirty="0">
              <a:solidFill>
                <a:schemeClr val="accent4"/>
              </a:solidFill>
            </a:endParaRPr>
          </a:p>
        </p:txBody>
      </p:sp>
      <p:sp>
        <p:nvSpPr>
          <p:cNvPr id="13" name="TextBox 12">
            <a:extLst>
              <a:ext uri="{FF2B5EF4-FFF2-40B4-BE49-F238E27FC236}">
                <a16:creationId xmlns:a16="http://schemas.microsoft.com/office/drawing/2014/main" id="{FD591B59-029C-24B4-9BA2-DC1119907BA2}"/>
              </a:ext>
            </a:extLst>
          </p:cNvPr>
          <p:cNvSpPr txBox="1"/>
          <p:nvPr/>
        </p:nvSpPr>
        <p:spPr>
          <a:xfrm>
            <a:off x="1411707" y="3426734"/>
            <a:ext cx="1501020" cy="338554"/>
          </a:xfrm>
          <a:prstGeom prst="rect">
            <a:avLst/>
          </a:prstGeom>
          <a:noFill/>
        </p:spPr>
        <p:txBody>
          <a:bodyPr wrap="square" rtlCol="0">
            <a:spAutoFit/>
          </a:bodyPr>
          <a:lstStyle/>
          <a:p>
            <a:r>
              <a:rPr lang="en-IN" sz="1600" b="1" kern="0" dirty="0">
                <a:effectLst/>
                <a:ea typeface="Times New Roman" panose="02020603050405020304" pitchFamily="18" charset="0"/>
                <a:cs typeface="Times New Roman" panose="02020603050405020304" pitchFamily="18" charset="0"/>
              </a:rPr>
              <a:t>ENGINEERING</a:t>
            </a:r>
            <a:endParaRPr lang="en-IN" sz="1600" b="1" dirty="0"/>
          </a:p>
        </p:txBody>
      </p:sp>
      <p:sp>
        <p:nvSpPr>
          <p:cNvPr id="3" name="Rectangle 2"/>
          <p:cNvSpPr/>
          <p:nvPr/>
        </p:nvSpPr>
        <p:spPr>
          <a:xfrm>
            <a:off x="4217808" y="1768098"/>
            <a:ext cx="3521798" cy="400110"/>
          </a:xfrm>
          <a:prstGeom prst="rect">
            <a:avLst/>
          </a:prstGeom>
        </p:spPr>
        <p:txBody>
          <a:bodyPr wrap="square">
            <a:spAutoFit/>
          </a:bodyPr>
          <a:lstStyle/>
          <a:p>
            <a:pPr algn="ctr"/>
            <a:r>
              <a:rPr lang="en-IN" sz="2000" b="1" kern="0" dirty="0">
                <a:solidFill>
                  <a:schemeClr val="accent6">
                    <a:lumMod val="75000"/>
                  </a:schemeClr>
                </a:solidFill>
                <a:ea typeface="Times New Roman" panose="02020603050405020304" pitchFamily="18" charset="0"/>
                <a:cs typeface="Times New Roman" panose="02020603050405020304" pitchFamily="18" charset="0"/>
              </a:rPr>
              <a:t>NIRF India Ranking 2023</a:t>
            </a:r>
            <a:endParaRPr lang="en-IN" sz="2000" b="1" dirty="0">
              <a:solidFill>
                <a:schemeClr val="accent6">
                  <a:lumMod val="75000"/>
                </a:schemeClr>
              </a:solidFill>
            </a:endParaRPr>
          </a:p>
        </p:txBody>
      </p:sp>
      <p:sp>
        <p:nvSpPr>
          <p:cNvPr id="35" name="Rectangle 34"/>
          <p:cNvSpPr/>
          <p:nvPr/>
        </p:nvSpPr>
        <p:spPr>
          <a:xfrm>
            <a:off x="7578767" y="1768098"/>
            <a:ext cx="2817345" cy="707886"/>
          </a:xfrm>
          <a:prstGeom prst="rect">
            <a:avLst/>
          </a:prstGeom>
        </p:spPr>
        <p:txBody>
          <a:bodyPr wrap="square">
            <a:spAutoFit/>
          </a:bodyPr>
          <a:lstStyle/>
          <a:p>
            <a:pPr algn="ctr"/>
            <a:r>
              <a:rPr lang="en-IN" sz="2000" b="1" kern="0" dirty="0">
                <a:solidFill>
                  <a:schemeClr val="accent6">
                    <a:lumMod val="75000"/>
                  </a:schemeClr>
                </a:solidFill>
                <a:ea typeface="Times New Roman" panose="02020603050405020304" pitchFamily="18" charset="0"/>
                <a:cs typeface="Times New Roman" panose="02020603050405020304" pitchFamily="18" charset="0"/>
              </a:rPr>
              <a:t>NIRF India Ranking 2022</a:t>
            </a:r>
          </a:p>
          <a:p>
            <a:endParaRPr lang="en-IN" sz="2000" b="1" dirty="0">
              <a:solidFill>
                <a:schemeClr val="accent6">
                  <a:lumMod val="75000"/>
                </a:schemeClr>
              </a:solidFill>
            </a:endParaRPr>
          </a:p>
        </p:txBody>
      </p:sp>
      <p:pic>
        <p:nvPicPr>
          <p:cNvPr id="15" name="Picture 14">
            <a:extLst>
              <a:ext uri="{FF2B5EF4-FFF2-40B4-BE49-F238E27FC236}">
                <a16:creationId xmlns:a16="http://schemas.microsoft.com/office/drawing/2014/main" id="{9C0F1C90-E2BA-BD95-33DB-7419A46C4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297" y="2343380"/>
            <a:ext cx="1083354" cy="1083354"/>
          </a:xfrm>
          <a:prstGeom prst="rect">
            <a:avLst/>
          </a:prstGeom>
        </p:spPr>
      </p:pic>
      <p:sp>
        <p:nvSpPr>
          <p:cNvPr id="16" name="TextBox 15">
            <a:extLst>
              <a:ext uri="{FF2B5EF4-FFF2-40B4-BE49-F238E27FC236}">
                <a16:creationId xmlns:a16="http://schemas.microsoft.com/office/drawing/2014/main" id="{AE523E7E-8A68-15C7-2E61-3109336CB99D}"/>
              </a:ext>
            </a:extLst>
          </p:cNvPr>
          <p:cNvSpPr txBox="1"/>
          <p:nvPr/>
        </p:nvSpPr>
        <p:spPr>
          <a:xfrm>
            <a:off x="3150959" y="2570904"/>
            <a:ext cx="738029" cy="584775"/>
          </a:xfrm>
          <a:prstGeom prst="rect">
            <a:avLst/>
          </a:prstGeom>
          <a:noFill/>
        </p:spPr>
        <p:txBody>
          <a:bodyPr wrap="square" rtlCol="0">
            <a:spAutoFit/>
          </a:bodyPr>
          <a:lstStyle/>
          <a:p>
            <a:pPr algn="ctr"/>
            <a:r>
              <a:rPr lang="en-IN" sz="3200" b="1" kern="0" dirty="0">
                <a:solidFill>
                  <a:schemeClr val="accent4"/>
                </a:solidFill>
                <a:cs typeface="Times New Roman" panose="02020603050405020304" pitchFamily="18" charset="0"/>
              </a:rPr>
              <a:t>3</a:t>
            </a:r>
            <a:endParaRPr lang="en-IN" sz="3200" b="1" dirty="0">
              <a:solidFill>
                <a:schemeClr val="accent4"/>
              </a:solidFill>
            </a:endParaRPr>
          </a:p>
        </p:txBody>
      </p:sp>
      <p:pic>
        <p:nvPicPr>
          <p:cNvPr id="19" name="Picture 18">
            <a:extLst>
              <a:ext uri="{FF2B5EF4-FFF2-40B4-BE49-F238E27FC236}">
                <a16:creationId xmlns:a16="http://schemas.microsoft.com/office/drawing/2014/main" id="{AB2928EE-6FEB-D488-8AA1-17E0EFA53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083" y="2325208"/>
            <a:ext cx="1083354" cy="1083354"/>
          </a:xfrm>
          <a:prstGeom prst="rect">
            <a:avLst/>
          </a:prstGeom>
        </p:spPr>
      </p:pic>
      <p:sp>
        <p:nvSpPr>
          <p:cNvPr id="20" name="TextBox 19">
            <a:extLst>
              <a:ext uri="{FF2B5EF4-FFF2-40B4-BE49-F238E27FC236}">
                <a16:creationId xmlns:a16="http://schemas.microsoft.com/office/drawing/2014/main" id="{55A0B999-E385-F566-7178-94A372456D9B}"/>
              </a:ext>
            </a:extLst>
          </p:cNvPr>
          <p:cNvSpPr txBox="1"/>
          <p:nvPr/>
        </p:nvSpPr>
        <p:spPr>
          <a:xfrm>
            <a:off x="6021419" y="3397694"/>
            <a:ext cx="1524776" cy="338554"/>
          </a:xfrm>
          <a:prstGeom prst="rect">
            <a:avLst/>
          </a:prstGeom>
          <a:noFill/>
        </p:spPr>
        <p:txBody>
          <a:bodyPr wrap="square" rtlCol="0">
            <a:spAutoFit/>
          </a:bodyPr>
          <a:lstStyle/>
          <a:p>
            <a:r>
              <a:rPr lang="en-IN" sz="1600" b="1" kern="0" dirty="0">
                <a:effectLst/>
                <a:ea typeface="Times New Roman" panose="02020603050405020304" pitchFamily="18" charset="0"/>
                <a:cs typeface="Times New Roman" panose="02020603050405020304" pitchFamily="18" charset="0"/>
              </a:rPr>
              <a:t>ARCHITECTURE</a:t>
            </a:r>
            <a:endParaRPr lang="en-IN" sz="1600" b="1" dirty="0"/>
          </a:p>
        </p:txBody>
      </p:sp>
      <p:sp>
        <p:nvSpPr>
          <p:cNvPr id="21" name="TextBox 20">
            <a:extLst>
              <a:ext uri="{FF2B5EF4-FFF2-40B4-BE49-F238E27FC236}">
                <a16:creationId xmlns:a16="http://schemas.microsoft.com/office/drawing/2014/main" id="{5646FE7E-A28D-4620-C2DD-837899974627}"/>
              </a:ext>
            </a:extLst>
          </p:cNvPr>
          <p:cNvSpPr txBox="1"/>
          <p:nvPr/>
        </p:nvSpPr>
        <p:spPr>
          <a:xfrm>
            <a:off x="4915509" y="2541865"/>
            <a:ext cx="738029" cy="584775"/>
          </a:xfrm>
          <a:prstGeom prst="rect">
            <a:avLst/>
          </a:prstGeom>
          <a:noFill/>
        </p:spPr>
        <p:txBody>
          <a:bodyPr wrap="square" rtlCol="0">
            <a:spAutoFit/>
          </a:bodyPr>
          <a:lstStyle/>
          <a:p>
            <a:r>
              <a:rPr lang="en-IN" sz="3200" b="1" kern="0" dirty="0">
                <a:solidFill>
                  <a:schemeClr val="accent4"/>
                </a:solidFill>
                <a:effectLst/>
                <a:ea typeface="Times New Roman" panose="02020603050405020304" pitchFamily="18" charset="0"/>
                <a:cs typeface="Times New Roman" panose="02020603050405020304" pitchFamily="18" charset="0"/>
              </a:rPr>
              <a:t>23</a:t>
            </a:r>
            <a:endParaRPr lang="en-IN" sz="3200" b="1" dirty="0">
              <a:solidFill>
                <a:schemeClr val="accent4"/>
              </a:solidFill>
            </a:endParaRPr>
          </a:p>
        </p:txBody>
      </p:sp>
      <p:sp>
        <p:nvSpPr>
          <p:cNvPr id="22" name="TextBox 21">
            <a:extLst>
              <a:ext uri="{FF2B5EF4-FFF2-40B4-BE49-F238E27FC236}">
                <a16:creationId xmlns:a16="http://schemas.microsoft.com/office/drawing/2014/main" id="{54D715CB-7657-11F5-7F4E-23D1FA13E671}"/>
              </a:ext>
            </a:extLst>
          </p:cNvPr>
          <p:cNvSpPr txBox="1"/>
          <p:nvPr/>
        </p:nvSpPr>
        <p:spPr>
          <a:xfrm>
            <a:off x="4567335" y="3397694"/>
            <a:ext cx="1501020" cy="338554"/>
          </a:xfrm>
          <a:prstGeom prst="rect">
            <a:avLst/>
          </a:prstGeom>
          <a:noFill/>
        </p:spPr>
        <p:txBody>
          <a:bodyPr wrap="square" rtlCol="0">
            <a:spAutoFit/>
          </a:bodyPr>
          <a:lstStyle/>
          <a:p>
            <a:r>
              <a:rPr lang="en-IN" sz="1600" b="1" kern="0" dirty="0">
                <a:effectLst/>
                <a:ea typeface="Times New Roman" panose="02020603050405020304" pitchFamily="18" charset="0"/>
                <a:cs typeface="Times New Roman" panose="02020603050405020304" pitchFamily="18" charset="0"/>
              </a:rPr>
              <a:t>ENGINEERING</a:t>
            </a:r>
            <a:endParaRPr lang="en-IN" sz="1600" b="1" dirty="0"/>
          </a:p>
        </p:txBody>
      </p:sp>
      <p:pic>
        <p:nvPicPr>
          <p:cNvPr id="23" name="Picture 22">
            <a:extLst>
              <a:ext uri="{FF2B5EF4-FFF2-40B4-BE49-F238E27FC236}">
                <a16:creationId xmlns:a16="http://schemas.microsoft.com/office/drawing/2014/main" id="{20A09105-0110-C5AA-FF0F-9D14AFCE1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925" y="2314340"/>
            <a:ext cx="1083354" cy="1083354"/>
          </a:xfrm>
          <a:prstGeom prst="rect">
            <a:avLst/>
          </a:prstGeom>
        </p:spPr>
      </p:pic>
      <p:sp>
        <p:nvSpPr>
          <p:cNvPr id="24" name="TextBox 23">
            <a:extLst>
              <a:ext uri="{FF2B5EF4-FFF2-40B4-BE49-F238E27FC236}">
                <a16:creationId xmlns:a16="http://schemas.microsoft.com/office/drawing/2014/main" id="{976B2DA6-7439-83C6-4BA4-E5FE700ED287}"/>
              </a:ext>
            </a:extLst>
          </p:cNvPr>
          <p:cNvSpPr txBox="1"/>
          <p:nvPr/>
        </p:nvSpPr>
        <p:spPr>
          <a:xfrm>
            <a:off x="6306587" y="2541864"/>
            <a:ext cx="738029" cy="584775"/>
          </a:xfrm>
          <a:prstGeom prst="rect">
            <a:avLst/>
          </a:prstGeom>
          <a:noFill/>
        </p:spPr>
        <p:txBody>
          <a:bodyPr wrap="square" rtlCol="0">
            <a:spAutoFit/>
          </a:bodyPr>
          <a:lstStyle/>
          <a:p>
            <a:pPr algn="ctr"/>
            <a:r>
              <a:rPr lang="en-IN" sz="3200" b="1" kern="0" dirty="0">
                <a:solidFill>
                  <a:schemeClr val="accent4"/>
                </a:solidFill>
                <a:cs typeface="Times New Roman" panose="02020603050405020304" pitchFamily="18" charset="0"/>
              </a:rPr>
              <a:t>2</a:t>
            </a:r>
            <a:endParaRPr lang="en-IN" sz="3200" b="1" dirty="0">
              <a:solidFill>
                <a:schemeClr val="accent4"/>
              </a:solidFill>
            </a:endParaRPr>
          </a:p>
        </p:txBody>
      </p:sp>
      <p:pic>
        <p:nvPicPr>
          <p:cNvPr id="25" name="Picture 24">
            <a:extLst>
              <a:ext uri="{FF2B5EF4-FFF2-40B4-BE49-F238E27FC236}">
                <a16:creationId xmlns:a16="http://schemas.microsoft.com/office/drawing/2014/main" id="{47534DAC-ACD5-0844-138C-E2435E6A7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518" y="2295560"/>
            <a:ext cx="1083354" cy="1083354"/>
          </a:xfrm>
          <a:prstGeom prst="rect">
            <a:avLst/>
          </a:prstGeom>
        </p:spPr>
      </p:pic>
      <p:sp>
        <p:nvSpPr>
          <p:cNvPr id="26" name="TextBox 25">
            <a:extLst>
              <a:ext uri="{FF2B5EF4-FFF2-40B4-BE49-F238E27FC236}">
                <a16:creationId xmlns:a16="http://schemas.microsoft.com/office/drawing/2014/main" id="{E70C619F-5D5C-CF69-1DDA-13547D14D422}"/>
              </a:ext>
            </a:extLst>
          </p:cNvPr>
          <p:cNvSpPr txBox="1"/>
          <p:nvPr/>
        </p:nvSpPr>
        <p:spPr>
          <a:xfrm>
            <a:off x="8157944" y="2512217"/>
            <a:ext cx="738029" cy="584775"/>
          </a:xfrm>
          <a:prstGeom prst="rect">
            <a:avLst/>
          </a:prstGeom>
          <a:noFill/>
        </p:spPr>
        <p:txBody>
          <a:bodyPr wrap="square" rtlCol="0">
            <a:spAutoFit/>
          </a:bodyPr>
          <a:lstStyle/>
          <a:p>
            <a:r>
              <a:rPr lang="en-IN" sz="3200" b="1" kern="0" dirty="0">
                <a:solidFill>
                  <a:schemeClr val="accent4"/>
                </a:solidFill>
                <a:ea typeface="Times New Roman" panose="02020603050405020304" pitchFamily="18" charset="0"/>
                <a:cs typeface="Times New Roman" panose="02020603050405020304" pitchFamily="18" charset="0"/>
              </a:rPr>
              <a:t>31</a:t>
            </a:r>
            <a:endParaRPr lang="en-IN" sz="3200" b="1" dirty="0">
              <a:solidFill>
                <a:schemeClr val="accent4"/>
              </a:solidFill>
            </a:endParaRPr>
          </a:p>
        </p:txBody>
      </p:sp>
      <p:pic>
        <p:nvPicPr>
          <p:cNvPr id="29" name="Picture 28">
            <a:extLst>
              <a:ext uri="{FF2B5EF4-FFF2-40B4-BE49-F238E27FC236}">
                <a16:creationId xmlns:a16="http://schemas.microsoft.com/office/drawing/2014/main" id="{987179A1-6177-3405-EED7-A7F20EC3E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561" y="2284693"/>
            <a:ext cx="1083354" cy="1083354"/>
          </a:xfrm>
          <a:prstGeom prst="rect">
            <a:avLst/>
          </a:prstGeom>
        </p:spPr>
      </p:pic>
      <p:sp>
        <p:nvSpPr>
          <p:cNvPr id="33" name="TextBox 32">
            <a:extLst>
              <a:ext uri="{FF2B5EF4-FFF2-40B4-BE49-F238E27FC236}">
                <a16:creationId xmlns:a16="http://schemas.microsoft.com/office/drawing/2014/main" id="{56119972-EEDF-A0E3-0A17-0B44E6F4280F}"/>
              </a:ext>
            </a:extLst>
          </p:cNvPr>
          <p:cNvSpPr txBox="1"/>
          <p:nvPr/>
        </p:nvSpPr>
        <p:spPr>
          <a:xfrm>
            <a:off x="9464223" y="2512217"/>
            <a:ext cx="738029" cy="584775"/>
          </a:xfrm>
          <a:prstGeom prst="rect">
            <a:avLst/>
          </a:prstGeom>
          <a:noFill/>
        </p:spPr>
        <p:txBody>
          <a:bodyPr wrap="square" rtlCol="0">
            <a:spAutoFit/>
          </a:bodyPr>
          <a:lstStyle/>
          <a:p>
            <a:pPr algn="ctr"/>
            <a:r>
              <a:rPr lang="en-IN" sz="3200" b="1" kern="0" dirty="0">
                <a:solidFill>
                  <a:schemeClr val="accent4"/>
                </a:solidFill>
                <a:cs typeface="Times New Roman" panose="02020603050405020304" pitchFamily="18" charset="0"/>
              </a:rPr>
              <a:t>2</a:t>
            </a:r>
            <a:endParaRPr lang="en-IN" sz="3200" b="1" dirty="0">
              <a:solidFill>
                <a:schemeClr val="accent4"/>
              </a:solidFill>
            </a:endParaRPr>
          </a:p>
        </p:txBody>
      </p:sp>
      <p:sp>
        <p:nvSpPr>
          <p:cNvPr id="36" name="TextBox 35">
            <a:extLst>
              <a:ext uri="{FF2B5EF4-FFF2-40B4-BE49-F238E27FC236}">
                <a16:creationId xmlns:a16="http://schemas.microsoft.com/office/drawing/2014/main" id="{B5B62AAA-20C0-E4C1-77F0-7F649B08555F}"/>
              </a:ext>
            </a:extLst>
          </p:cNvPr>
          <p:cNvSpPr txBox="1"/>
          <p:nvPr/>
        </p:nvSpPr>
        <p:spPr>
          <a:xfrm>
            <a:off x="7795177" y="3397694"/>
            <a:ext cx="1501020" cy="338554"/>
          </a:xfrm>
          <a:prstGeom prst="rect">
            <a:avLst/>
          </a:prstGeom>
          <a:noFill/>
        </p:spPr>
        <p:txBody>
          <a:bodyPr wrap="square" rtlCol="0">
            <a:spAutoFit/>
          </a:bodyPr>
          <a:lstStyle/>
          <a:p>
            <a:r>
              <a:rPr lang="en-IN" sz="1600" b="1" kern="0" dirty="0">
                <a:effectLst/>
                <a:ea typeface="Times New Roman" panose="02020603050405020304" pitchFamily="18" charset="0"/>
                <a:cs typeface="Times New Roman" panose="02020603050405020304" pitchFamily="18" charset="0"/>
              </a:rPr>
              <a:t>ENGINEERING</a:t>
            </a:r>
            <a:endParaRPr lang="en-IN" sz="1600" b="1" dirty="0"/>
          </a:p>
        </p:txBody>
      </p:sp>
      <p:sp>
        <p:nvSpPr>
          <p:cNvPr id="43" name="TextBox 42">
            <a:extLst>
              <a:ext uri="{FF2B5EF4-FFF2-40B4-BE49-F238E27FC236}">
                <a16:creationId xmlns:a16="http://schemas.microsoft.com/office/drawing/2014/main" id="{A1540451-ED8C-3345-9951-F679D14AC8C9}"/>
              </a:ext>
            </a:extLst>
          </p:cNvPr>
          <p:cNvSpPr txBox="1"/>
          <p:nvPr/>
        </p:nvSpPr>
        <p:spPr>
          <a:xfrm>
            <a:off x="9181576" y="3386827"/>
            <a:ext cx="1524776" cy="338554"/>
          </a:xfrm>
          <a:prstGeom prst="rect">
            <a:avLst/>
          </a:prstGeom>
          <a:noFill/>
        </p:spPr>
        <p:txBody>
          <a:bodyPr wrap="square" rtlCol="0">
            <a:spAutoFit/>
          </a:bodyPr>
          <a:lstStyle/>
          <a:p>
            <a:r>
              <a:rPr lang="en-IN" sz="1600" b="1" kern="0" dirty="0">
                <a:effectLst/>
                <a:ea typeface="Times New Roman" panose="02020603050405020304" pitchFamily="18" charset="0"/>
                <a:cs typeface="Times New Roman" panose="02020603050405020304" pitchFamily="18" charset="0"/>
              </a:rPr>
              <a:t>ARCHITECTURE</a:t>
            </a:r>
            <a:endParaRPr lang="en-IN" sz="1600" b="1" dirty="0"/>
          </a:p>
        </p:txBody>
      </p:sp>
      <p:sp>
        <p:nvSpPr>
          <p:cNvPr id="45" name="TextBox 44">
            <a:extLst>
              <a:ext uri="{FF2B5EF4-FFF2-40B4-BE49-F238E27FC236}">
                <a16:creationId xmlns:a16="http://schemas.microsoft.com/office/drawing/2014/main" id="{64F5E2E5-867E-69DB-76AE-417E82B4678F}"/>
              </a:ext>
            </a:extLst>
          </p:cNvPr>
          <p:cNvSpPr txBox="1"/>
          <p:nvPr/>
        </p:nvSpPr>
        <p:spPr>
          <a:xfrm>
            <a:off x="854143" y="3926154"/>
            <a:ext cx="2436077" cy="707886"/>
          </a:xfrm>
          <a:prstGeom prst="rect">
            <a:avLst/>
          </a:prstGeom>
          <a:noFill/>
        </p:spPr>
        <p:txBody>
          <a:bodyPr wrap="square" rtlCol="0">
            <a:spAutoFit/>
          </a:bodyPr>
          <a:lstStyle/>
          <a:p>
            <a:pPr lvl="1" algn="ctr"/>
            <a:r>
              <a:rPr lang="en-IN" sz="2000" b="1" kern="0" dirty="0">
                <a:solidFill>
                  <a:schemeClr val="accent6">
                    <a:lumMod val="75000"/>
                  </a:schemeClr>
                </a:solidFill>
                <a:effectLst/>
                <a:ea typeface="Times New Roman" panose="02020603050405020304" pitchFamily="18" charset="0"/>
                <a:cs typeface="Times New Roman" panose="02020603050405020304" pitchFamily="18" charset="0"/>
              </a:rPr>
              <a:t>NIRF Innovation </a:t>
            </a:r>
          </a:p>
          <a:p>
            <a:pPr lvl="1" algn="ctr"/>
            <a:r>
              <a:rPr lang="en-IN" sz="2000" b="1" kern="0" dirty="0">
                <a:solidFill>
                  <a:schemeClr val="accent6">
                    <a:lumMod val="75000"/>
                  </a:schemeClr>
                </a:solidFill>
                <a:effectLst/>
                <a:ea typeface="Times New Roman" panose="02020603050405020304" pitchFamily="18" charset="0"/>
                <a:cs typeface="Times New Roman" panose="02020603050405020304" pitchFamily="18" charset="0"/>
              </a:rPr>
              <a:t>Ranking</a:t>
            </a:r>
            <a:r>
              <a:rPr lang="en-IN" sz="2000" b="1" kern="0" dirty="0">
                <a:solidFill>
                  <a:schemeClr val="accent6">
                    <a:lumMod val="75000"/>
                  </a:schemeClr>
                </a:solidFill>
                <a:ea typeface="Times New Roman" panose="02020603050405020304" pitchFamily="18" charset="0"/>
                <a:cs typeface="Times New Roman" panose="02020603050405020304" pitchFamily="18" charset="0"/>
              </a:rPr>
              <a:t> </a:t>
            </a:r>
            <a:r>
              <a:rPr lang="en-IN" sz="2000" b="1" kern="0" dirty="0">
                <a:solidFill>
                  <a:schemeClr val="accent6">
                    <a:lumMod val="75000"/>
                  </a:schemeClr>
                </a:solidFill>
                <a:effectLst/>
                <a:ea typeface="Times New Roman" panose="02020603050405020304" pitchFamily="18" charset="0"/>
                <a:cs typeface="Times New Roman" panose="02020603050405020304" pitchFamily="18" charset="0"/>
              </a:rPr>
              <a:t>2023</a:t>
            </a:r>
            <a:endParaRPr lang="en-IN" sz="2000" b="1" kern="100" dirty="0">
              <a:solidFill>
                <a:schemeClr val="accent6">
                  <a:lumMod val="75000"/>
                </a:schemeClr>
              </a:solidFill>
              <a:effectLst/>
              <a:ea typeface="Calibri" panose="020F0502020204030204" pitchFamily="34" charset="0"/>
              <a:cs typeface="Times New Roman" panose="02020603050405020304" pitchFamily="18" charset="0"/>
            </a:endParaRPr>
          </a:p>
        </p:txBody>
      </p:sp>
      <p:pic>
        <p:nvPicPr>
          <p:cNvPr id="46" name="Picture 45">
            <a:extLst>
              <a:ext uri="{FF2B5EF4-FFF2-40B4-BE49-F238E27FC236}">
                <a16:creationId xmlns:a16="http://schemas.microsoft.com/office/drawing/2014/main" id="{E3005C9B-5FA6-5E88-B839-C4509FD00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49" y="4683028"/>
            <a:ext cx="1083354" cy="1083354"/>
          </a:xfrm>
          <a:prstGeom prst="rect">
            <a:avLst/>
          </a:prstGeom>
        </p:spPr>
      </p:pic>
      <p:sp>
        <p:nvSpPr>
          <p:cNvPr id="47" name="TextBox 46">
            <a:extLst>
              <a:ext uri="{FF2B5EF4-FFF2-40B4-BE49-F238E27FC236}">
                <a16:creationId xmlns:a16="http://schemas.microsoft.com/office/drawing/2014/main" id="{97E13E7A-4A2C-670B-F344-E1DB7218C2BC}"/>
              </a:ext>
            </a:extLst>
          </p:cNvPr>
          <p:cNvSpPr txBox="1"/>
          <p:nvPr/>
        </p:nvSpPr>
        <p:spPr>
          <a:xfrm>
            <a:off x="2093472" y="4899685"/>
            <a:ext cx="738029" cy="584775"/>
          </a:xfrm>
          <a:prstGeom prst="rect">
            <a:avLst/>
          </a:prstGeom>
          <a:noFill/>
        </p:spPr>
        <p:txBody>
          <a:bodyPr wrap="square" rtlCol="0">
            <a:spAutoFit/>
          </a:bodyPr>
          <a:lstStyle/>
          <a:p>
            <a:r>
              <a:rPr lang="en-IN" sz="3200" b="1" kern="0" dirty="0">
                <a:solidFill>
                  <a:schemeClr val="accent4"/>
                </a:solidFill>
                <a:cs typeface="Times New Roman" panose="02020603050405020304" pitchFamily="18" charset="0"/>
              </a:rPr>
              <a:t>8</a:t>
            </a:r>
            <a:endParaRPr lang="en-IN" sz="3200" b="1" dirty="0">
              <a:solidFill>
                <a:schemeClr val="accent4"/>
              </a:solidFill>
            </a:endParaRPr>
          </a:p>
        </p:txBody>
      </p:sp>
      <p:sp>
        <p:nvSpPr>
          <p:cNvPr id="48" name="TextBox 47">
            <a:extLst>
              <a:ext uri="{FF2B5EF4-FFF2-40B4-BE49-F238E27FC236}">
                <a16:creationId xmlns:a16="http://schemas.microsoft.com/office/drawing/2014/main" id="{37FA5F3B-2D48-C137-5B18-BE019C358E44}"/>
              </a:ext>
            </a:extLst>
          </p:cNvPr>
          <p:cNvSpPr txBox="1"/>
          <p:nvPr/>
        </p:nvSpPr>
        <p:spPr>
          <a:xfrm>
            <a:off x="2197672" y="3941868"/>
            <a:ext cx="4513544" cy="707886"/>
          </a:xfrm>
          <a:prstGeom prst="rect">
            <a:avLst/>
          </a:prstGeom>
          <a:noFill/>
        </p:spPr>
        <p:txBody>
          <a:bodyPr wrap="square">
            <a:spAutoFit/>
          </a:bodyPr>
          <a:lstStyle/>
          <a:p>
            <a:pPr lvl="1" algn="ctr"/>
            <a:r>
              <a:rPr lang="en-IN" sz="2000" b="1" kern="0" dirty="0">
                <a:solidFill>
                  <a:schemeClr val="accent6">
                    <a:lumMod val="75000"/>
                  </a:schemeClr>
                </a:solidFill>
                <a:effectLst/>
                <a:ea typeface="Times New Roman" panose="02020603050405020304" pitchFamily="18" charset="0"/>
                <a:cs typeface="Times New Roman" panose="02020603050405020304" pitchFamily="18" charset="0"/>
              </a:rPr>
              <a:t>Institute’s Innovation </a:t>
            </a:r>
          </a:p>
          <a:p>
            <a:pPr lvl="1" algn="ctr"/>
            <a:r>
              <a:rPr lang="en-IN" sz="2000" b="1" kern="0" dirty="0">
                <a:solidFill>
                  <a:schemeClr val="accent6">
                    <a:lumMod val="75000"/>
                  </a:schemeClr>
                </a:solidFill>
                <a:effectLst/>
                <a:ea typeface="Times New Roman" panose="02020603050405020304" pitchFamily="18" charset="0"/>
                <a:cs typeface="Times New Roman" panose="02020603050405020304" pitchFamily="18" charset="0"/>
              </a:rPr>
              <a:t>Council (IIC) – 2023</a:t>
            </a:r>
            <a:endParaRPr lang="en-IN" sz="2000" b="1" kern="100" dirty="0">
              <a:solidFill>
                <a:schemeClr val="accent6">
                  <a:lumMod val="75000"/>
                </a:schemeClr>
              </a:solidFill>
              <a:effectLst/>
              <a:ea typeface="Calibri" panose="020F0502020204030204" pitchFamily="34" charset="0"/>
              <a:cs typeface="Times New Roman" panose="02020603050405020304" pitchFamily="18" charset="0"/>
            </a:endParaRPr>
          </a:p>
        </p:txBody>
      </p:sp>
      <p:pic>
        <p:nvPicPr>
          <p:cNvPr id="49" name="Picture 48">
            <a:extLst>
              <a:ext uri="{FF2B5EF4-FFF2-40B4-BE49-F238E27FC236}">
                <a16:creationId xmlns:a16="http://schemas.microsoft.com/office/drawing/2014/main" id="{B0D52E35-64D0-A06A-04DD-EFA9CE9E4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658" y="4706414"/>
            <a:ext cx="1083354" cy="1083354"/>
          </a:xfrm>
          <a:prstGeom prst="rect">
            <a:avLst/>
          </a:prstGeom>
        </p:spPr>
      </p:pic>
      <p:sp>
        <p:nvSpPr>
          <p:cNvPr id="51" name="TextBox 50">
            <a:extLst>
              <a:ext uri="{FF2B5EF4-FFF2-40B4-BE49-F238E27FC236}">
                <a16:creationId xmlns:a16="http://schemas.microsoft.com/office/drawing/2014/main" id="{7CFE8B3C-56B0-BDF8-F6B7-1F41EC0791A0}"/>
              </a:ext>
            </a:extLst>
          </p:cNvPr>
          <p:cNvSpPr txBox="1"/>
          <p:nvPr/>
        </p:nvSpPr>
        <p:spPr>
          <a:xfrm>
            <a:off x="6148762" y="3971381"/>
            <a:ext cx="4648866" cy="1015663"/>
          </a:xfrm>
          <a:prstGeom prst="rect">
            <a:avLst/>
          </a:prstGeom>
          <a:noFill/>
        </p:spPr>
        <p:txBody>
          <a:bodyPr wrap="square" rtlCol="0">
            <a:spAutoFit/>
          </a:bodyPr>
          <a:lstStyle/>
          <a:p>
            <a:pPr algn="ctr"/>
            <a:r>
              <a:rPr lang="en-IN" sz="2000" b="1" kern="0" dirty="0">
                <a:solidFill>
                  <a:schemeClr val="accent6">
                    <a:lumMod val="50000"/>
                  </a:schemeClr>
                </a:solidFill>
                <a:effectLst/>
                <a:ea typeface="Times New Roman" panose="02020603050405020304" pitchFamily="18" charset="0"/>
                <a:cs typeface="Times New Roman" panose="02020603050405020304" pitchFamily="18" charset="0"/>
              </a:rPr>
              <a:t>Atal National Ranking of Institutions on Innovation Achievements (ARIIA) -2023:</a:t>
            </a:r>
            <a:endParaRPr lang="en-IN" sz="2000" b="1" kern="100" dirty="0">
              <a:solidFill>
                <a:schemeClr val="accent6">
                  <a:lumMod val="50000"/>
                </a:schemeClr>
              </a:solidFill>
              <a:effectLst/>
              <a:ea typeface="Calibri" panose="020F0502020204030204" pitchFamily="34" charset="0"/>
              <a:cs typeface="Times New Roman" panose="02020603050405020304" pitchFamily="18" charset="0"/>
            </a:endParaRPr>
          </a:p>
          <a:p>
            <a:pPr algn="ctr"/>
            <a:endParaRPr lang="en-IN" sz="2000" b="1" dirty="0">
              <a:solidFill>
                <a:schemeClr val="accent6">
                  <a:lumMod val="50000"/>
                </a:schemeClr>
              </a:solidFill>
            </a:endParaRPr>
          </a:p>
        </p:txBody>
      </p:sp>
      <p:pic>
        <p:nvPicPr>
          <p:cNvPr id="52" name="Picture 51">
            <a:extLst>
              <a:ext uri="{FF2B5EF4-FFF2-40B4-BE49-F238E27FC236}">
                <a16:creationId xmlns:a16="http://schemas.microsoft.com/office/drawing/2014/main" id="{D5D4B3F2-B797-7CC8-84E5-EEE50A834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414" y="4689968"/>
            <a:ext cx="1083354" cy="1083354"/>
          </a:xfrm>
          <a:prstGeom prst="rect">
            <a:avLst/>
          </a:prstGeom>
        </p:spPr>
      </p:pic>
      <p:sp>
        <p:nvSpPr>
          <p:cNvPr id="53" name="TextBox 52">
            <a:extLst>
              <a:ext uri="{FF2B5EF4-FFF2-40B4-BE49-F238E27FC236}">
                <a16:creationId xmlns:a16="http://schemas.microsoft.com/office/drawing/2014/main" id="{F328201A-FD45-4605-A098-8E8294DACE73}"/>
              </a:ext>
            </a:extLst>
          </p:cNvPr>
          <p:cNvSpPr txBox="1"/>
          <p:nvPr/>
        </p:nvSpPr>
        <p:spPr>
          <a:xfrm>
            <a:off x="8069537" y="4906625"/>
            <a:ext cx="738029" cy="584775"/>
          </a:xfrm>
          <a:prstGeom prst="rect">
            <a:avLst/>
          </a:prstGeom>
          <a:noFill/>
        </p:spPr>
        <p:txBody>
          <a:bodyPr wrap="square" rtlCol="0">
            <a:spAutoFit/>
          </a:bodyPr>
          <a:lstStyle/>
          <a:p>
            <a:r>
              <a:rPr lang="en-IN" sz="3200" b="1" kern="0" dirty="0">
                <a:solidFill>
                  <a:schemeClr val="accent4"/>
                </a:solidFill>
                <a:cs typeface="Times New Roman" panose="02020603050405020304" pitchFamily="18" charset="0"/>
              </a:rPr>
              <a:t>9</a:t>
            </a:r>
            <a:endParaRPr lang="en-IN" sz="3200" b="1" dirty="0">
              <a:solidFill>
                <a:schemeClr val="accent4"/>
              </a:solidFill>
            </a:endParaRPr>
          </a:p>
        </p:txBody>
      </p:sp>
      <p:sp>
        <p:nvSpPr>
          <p:cNvPr id="54" name="TextBox 53">
            <a:extLst>
              <a:ext uri="{FF2B5EF4-FFF2-40B4-BE49-F238E27FC236}">
                <a16:creationId xmlns:a16="http://schemas.microsoft.com/office/drawing/2014/main" id="{E6770F0B-2E61-267C-1975-BF070F9140B4}"/>
              </a:ext>
            </a:extLst>
          </p:cNvPr>
          <p:cNvSpPr txBox="1"/>
          <p:nvPr/>
        </p:nvSpPr>
        <p:spPr>
          <a:xfrm>
            <a:off x="3912414" y="5828121"/>
            <a:ext cx="2409861" cy="307777"/>
          </a:xfrm>
          <a:prstGeom prst="rect">
            <a:avLst/>
          </a:prstGeom>
          <a:noFill/>
        </p:spPr>
        <p:txBody>
          <a:bodyPr wrap="square" rtlCol="0">
            <a:spAutoFit/>
          </a:bodyPr>
          <a:lstStyle/>
          <a:p>
            <a:r>
              <a:rPr lang="en-IN" sz="1400" b="1" i="1" kern="0" dirty="0">
                <a:solidFill>
                  <a:schemeClr val="accent6">
                    <a:lumMod val="50000"/>
                  </a:schemeClr>
                </a:solidFill>
                <a:effectLst/>
                <a:ea typeface="Times New Roman" panose="02020603050405020304" pitchFamily="18" charset="0"/>
                <a:cs typeface="Times New Roman" panose="02020603050405020304" pitchFamily="18" charset="0"/>
              </a:rPr>
              <a:t>Four Star Rating</a:t>
            </a:r>
            <a:endParaRPr lang="en-IN" sz="1400" b="1" i="1" dirty="0">
              <a:solidFill>
                <a:schemeClr val="accent6">
                  <a:lumMod val="50000"/>
                </a:schemeClr>
              </a:solidFill>
            </a:endParaRPr>
          </a:p>
        </p:txBody>
      </p:sp>
      <p:sp>
        <p:nvSpPr>
          <p:cNvPr id="55" name="Star: 5 Points 54">
            <a:extLst>
              <a:ext uri="{FF2B5EF4-FFF2-40B4-BE49-F238E27FC236}">
                <a16:creationId xmlns:a16="http://schemas.microsoft.com/office/drawing/2014/main" id="{995E0341-E84F-235F-0CD2-0B708B52C061}"/>
              </a:ext>
            </a:extLst>
          </p:cNvPr>
          <p:cNvSpPr/>
          <p:nvPr/>
        </p:nvSpPr>
        <p:spPr>
          <a:xfrm>
            <a:off x="4250152" y="4858007"/>
            <a:ext cx="632931" cy="632931"/>
          </a:xfrm>
          <a:prstGeom prst="star5">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TextBox 55">
            <a:extLst>
              <a:ext uri="{FF2B5EF4-FFF2-40B4-BE49-F238E27FC236}">
                <a16:creationId xmlns:a16="http://schemas.microsoft.com/office/drawing/2014/main" id="{84EB771C-4D72-0398-4DF5-BC77CEF61C1D}"/>
              </a:ext>
            </a:extLst>
          </p:cNvPr>
          <p:cNvSpPr txBox="1"/>
          <p:nvPr/>
        </p:nvSpPr>
        <p:spPr>
          <a:xfrm>
            <a:off x="4355781" y="4923071"/>
            <a:ext cx="781308" cy="523220"/>
          </a:xfrm>
          <a:prstGeom prst="rect">
            <a:avLst/>
          </a:prstGeom>
          <a:noFill/>
        </p:spPr>
        <p:txBody>
          <a:bodyPr wrap="square" rtlCol="0">
            <a:spAutoFit/>
          </a:bodyPr>
          <a:lstStyle/>
          <a:p>
            <a:r>
              <a:rPr lang="en-IN" sz="2800" b="1" kern="0" dirty="0">
                <a:cs typeface="Times New Roman" panose="02020603050405020304" pitchFamily="18" charset="0"/>
              </a:rPr>
              <a:t>4</a:t>
            </a:r>
            <a:endParaRPr lang="en-IN" sz="2800" b="1" dirty="0"/>
          </a:p>
        </p:txBody>
      </p:sp>
      <p:sp>
        <p:nvSpPr>
          <p:cNvPr id="58" name="TextBox 57">
            <a:extLst>
              <a:ext uri="{FF2B5EF4-FFF2-40B4-BE49-F238E27FC236}">
                <a16:creationId xmlns:a16="http://schemas.microsoft.com/office/drawing/2014/main" id="{326552C0-2DF6-6680-74D9-3F50EBF3B1D8}"/>
              </a:ext>
            </a:extLst>
          </p:cNvPr>
          <p:cNvSpPr txBox="1"/>
          <p:nvPr/>
        </p:nvSpPr>
        <p:spPr>
          <a:xfrm>
            <a:off x="854143" y="5799657"/>
            <a:ext cx="2901767" cy="307777"/>
          </a:xfrm>
          <a:prstGeom prst="rect">
            <a:avLst/>
          </a:prstGeom>
          <a:noFill/>
        </p:spPr>
        <p:txBody>
          <a:bodyPr wrap="square">
            <a:spAutoFit/>
          </a:bodyPr>
          <a:lstStyle/>
          <a:p>
            <a:pPr algn="ctr"/>
            <a:r>
              <a:rPr lang="en-IN" sz="1400" b="1" i="1" kern="0" dirty="0">
                <a:solidFill>
                  <a:schemeClr val="accent6">
                    <a:lumMod val="50000"/>
                  </a:schemeClr>
                </a:solidFill>
                <a:effectLst/>
                <a:ea typeface="Times New Roman" panose="02020603050405020304" pitchFamily="18" charset="0"/>
                <a:cs typeface="Times New Roman" panose="02020603050405020304" pitchFamily="18" charset="0"/>
              </a:rPr>
              <a:t>(The only NIT among the top 10)</a:t>
            </a:r>
            <a:endParaRPr lang="en-IN" sz="1400" b="1" i="1" dirty="0">
              <a:solidFill>
                <a:schemeClr val="accent6">
                  <a:lumMod val="50000"/>
                </a:schemeClr>
              </a:solidFill>
            </a:endParaRPr>
          </a:p>
        </p:txBody>
      </p:sp>
      <p:sp>
        <p:nvSpPr>
          <p:cNvPr id="59" name="TextBox 58">
            <a:extLst>
              <a:ext uri="{FF2B5EF4-FFF2-40B4-BE49-F238E27FC236}">
                <a16:creationId xmlns:a16="http://schemas.microsoft.com/office/drawing/2014/main" id="{6475E7D2-F0AD-488D-F4B9-7C79401D4D3E}"/>
              </a:ext>
            </a:extLst>
          </p:cNvPr>
          <p:cNvSpPr txBox="1"/>
          <p:nvPr/>
        </p:nvSpPr>
        <p:spPr>
          <a:xfrm>
            <a:off x="6830207" y="5836090"/>
            <a:ext cx="2901767" cy="307777"/>
          </a:xfrm>
          <a:prstGeom prst="rect">
            <a:avLst/>
          </a:prstGeom>
          <a:noFill/>
        </p:spPr>
        <p:txBody>
          <a:bodyPr wrap="square">
            <a:spAutoFit/>
          </a:bodyPr>
          <a:lstStyle/>
          <a:p>
            <a:pPr algn="ctr"/>
            <a:r>
              <a:rPr lang="en-IN" sz="1400" b="1" i="1" kern="0" dirty="0">
                <a:solidFill>
                  <a:schemeClr val="accent6">
                    <a:lumMod val="50000"/>
                  </a:schemeClr>
                </a:solidFill>
                <a:effectLst/>
                <a:ea typeface="Times New Roman" panose="02020603050405020304" pitchFamily="18" charset="0"/>
                <a:cs typeface="Times New Roman" panose="02020603050405020304" pitchFamily="18" charset="0"/>
              </a:rPr>
              <a:t>(The only NIT among the top 10)</a:t>
            </a:r>
            <a:endParaRPr lang="en-IN" sz="1400" b="1" i="1" dirty="0">
              <a:solidFill>
                <a:schemeClr val="accent6">
                  <a:lumMod val="50000"/>
                </a:schemeClr>
              </a:solidFill>
            </a:endParaRPr>
          </a:p>
        </p:txBody>
      </p:sp>
    </p:spTree>
    <p:extLst>
      <p:ext uri="{BB962C8B-B14F-4D97-AF65-F5344CB8AC3E}">
        <p14:creationId xmlns:p14="http://schemas.microsoft.com/office/powerpoint/2010/main" val="2055086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2A9577-336F-1108-06A3-0F5902E0CEFD}"/>
              </a:ext>
            </a:extLst>
          </p:cNvPr>
          <p:cNvSpPr/>
          <p:nvPr/>
        </p:nvSpPr>
        <p:spPr>
          <a:xfrm>
            <a:off x="3831771" y="1053737"/>
            <a:ext cx="4371526" cy="5804263"/>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CD446060-5E29-5A0C-4925-C1AFCD84A7D1}"/>
              </a:ext>
            </a:extLst>
          </p:cNvPr>
          <p:cNvSpPr>
            <a:spLocks noGrp="1"/>
          </p:cNvSpPr>
          <p:nvPr>
            <p:ph type="title"/>
          </p:nvPr>
        </p:nvSpPr>
        <p:spPr/>
        <p:txBody>
          <a:bodyPr>
            <a:normAutofit/>
          </a:bodyPr>
          <a:lstStyle/>
          <a:p>
            <a:r>
              <a:rPr lang="en-IN" sz="4000" dirty="0"/>
              <a:t>DEPARTMENTS AND CENTRES</a:t>
            </a:r>
          </a:p>
        </p:txBody>
      </p:sp>
      <p:sp>
        <p:nvSpPr>
          <p:cNvPr id="3" name="Content Placeholder 2">
            <a:extLst>
              <a:ext uri="{FF2B5EF4-FFF2-40B4-BE49-F238E27FC236}">
                <a16:creationId xmlns:a16="http://schemas.microsoft.com/office/drawing/2014/main" id="{86B02C6F-1F6B-8AB9-B858-F859F29C301A}"/>
              </a:ext>
            </a:extLst>
          </p:cNvPr>
          <p:cNvSpPr>
            <a:spLocks noGrp="1"/>
          </p:cNvSpPr>
          <p:nvPr>
            <p:ph sz="half" idx="1"/>
          </p:nvPr>
        </p:nvSpPr>
        <p:spPr>
          <a:xfrm>
            <a:off x="210463" y="1623746"/>
            <a:ext cx="3621307" cy="5119350"/>
          </a:xfrm>
        </p:spPr>
        <p:txBody>
          <a:bodyPr>
            <a:spAutoFit/>
          </a:bodyPr>
          <a:lstStyle/>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2"/>
              </a:rPr>
              <a:t>Architecture and Planning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3"/>
              </a:rPr>
              <a:t>Bioscience and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4"/>
              </a:rPr>
              <a:t>Chemical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5"/>
              </a:rPr>
              <a:t>Chemistry</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6"/>
              </a:rPr>
              <a:t>Civil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7"/>
              </a:rPr>
              <a:t>Computer Science &amp;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8"/>
              </a:rPr>
              <a:t>Department of Education</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9"/>
              </a:rPr>
              <a:t>Electrical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10"/>
              </a:rPr>
              <a:t>Electronics &amp; Communication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11"/>
              </a:rPr>
              <a:t>Humanities, Arts and Social Sciences</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12"/>
              </a:rPr>
              <a:t>Materials Science and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13"/>
              </a:rPr>
              <a:t>Mathematics</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14"/>
              </a:rPr>
              <a:t>Management Studies</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15"/>
              </a:rPr>
              <a:t>Mechanical Engineering</a:t>
            </a:r>
            <a:endParaRPr lang="en-IN" sz="1400" kern="100" dirty="0">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IN" sz="1400" u="none" strike="noStrike" kern="0" dirty="0">
                <a:solidFill>
                  <a:srgbClr val="212529"/>
                </a:solidFill>
                <a:effectLst/>
                <a:ea typeface="Times New Roman" panose="02020603050405020304" pitchFamily="18" charset="0"/>
                <a:cs typeface="Times New Roman" panose="02020603050405020304" pitchFamily="18" charset="0"/>
                <a:hlinkClick r:id="rId16"/>
              </a:rPr>
              <a:t>Physics</a:t>
            </a:r>
            <a:endParaRPr lang="en-IN" sz="1400" dirty="0"/>
          </a:p>
        </p:txBody>
      </p:sp>
      <p:sp>
        <p:nvSpPr>
          <p:cNvPr id="5" name="TextBox 4">
            <a:extLst>
              <a:ext uri="{FF2B5EF4-FFF2-40B4-BE49-F238E27FC236}">
                <a16:creationId xmlns:a16="http://schemas.microsoft.com/office/drawing/2014/main" id="{11E71EDA-072C-D8D6-D30C-DAF7069A7869}"/>
              </a:ext>
            </a:extLst>
          </p:cNvPr>
          <p:cNvSpPr txBox="1"/>
          <p:nvPr/>
        </p:nvSpPr>
        <p:spPr>
          <a:xfrm>
            <a:off x="235879" y="1155238"/>
            <a:ext cx="2706910" cy="400110"/>
          </a:xfrm>
          <a:prstGeom prst="rect">
            <a:avLst/>
          </a:prstGeom>
          <a:noFill/>
        </p:spPr>
        <p:txBody>
          <a:bodyPr wrap="square" rtlCol="0">
            <a:spAutoFit/>
          </a:bodyPr>
          <a:lstStyle/>
          <a:p>
            <a:r>
              <a:rPr lang="en-IN" sz="2000" b="1" dirty="0">
                <a:solidFill>
                  <a:schemeClr val="accent1">
                    <a:lumMod val="50000"/>
                  </a:schemeClr>
                </a:solidFill>
              </a:rPr>
              <a:t>DEPARTMENTS</a:t>
            </a:r>
          </a:p>
        </p:txBody>
      </p:sp>
      <p:sp>
        <p:nvSpPr>
          <p:cNvPr id="6" name="TextBox 5">
            <a:extLst>
              <a:ext uri="{FF2B5EF4-FFF2-40B4-BE49-F238E27FC236}">
                <a16:creationId xmlns:a16="http://schemas.microsoft.com/office/drawing/2014/main" id="{77E05B4C-A4E5-8262-42CF-5AD00F1713DF}"/>
              </a:ext>
            </a:extLst>
          </p:cNvPr>
          <p:cNvSpPr txBox="1"/>
          <p:nvPr/>
        </p:nvSpPr>
        <p:spPr>
          <a:xfrm>
            <a:off x="3919421" y="1159598"/>
            <a:ext cx="2706910" cy="400110"/>
          </a:xfrm>
          <a:prstGeom prst="rect">
            <a:avLst/>
          </a:prstGeom>
          <a:noFill/>
        </p:spPr>
        <p:txBody>
          <a:bodyPr wrap="square" rtlCol="0">
            <a:spAutoFit/>
          </a:bodyPr>
          <a:lstStyle/>
          <a:p>
            <a:r>
              <a:rPr lang="en-IN" sz="2000" b="1" dirty="0">
                <a:solidFill>
                  <a:schemeClr val="bg1"/>
                </a:solidFill>
              </a:rPr>
              <a:t>CENTRES</a:t>
            </a:r>
          </a:p>
        </p:txBody>
      </p:sp>
      <p:sp>
        <p:nvSpPr>
          <p:cNvPr id="7" name="Content Placeholder 2">
            <a:extLst>
              <a:ext uri="{FF2B5EF4-FFF2-40B4-BE49-F238E27FC236}">
                <a16:creationId xmlns:a16="http://schemas.microsoft.com/office/drawing/2014/main" id="{B4268E03-9EBF-9098-581E-D368491F5A06}"/>
              </a:ext>
            </a:extLst>
          </p:cNvPr>
          <p:cNvSpPr txBox="1">
            <a:spLocks/>
          </p:cNvSpPr>
          <p:nvPr/>
        </p:nvSpPr>
        <p:spPr>
          <a:xfrm>
            <a:off x="8266436" y="1555348"/>
            <a:ext cx="3715101" cy="3960058"/>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Advanced Manufacturing Centre</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Biomechanics </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Campus Networking Centre (CNC) </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Central Computer Centre (CCC) </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Centre for Computational Modelling and Simulation (CCMS) </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Centre for Materials Characterization (CMC)</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Centre for Scanning Microscopy </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Centre for Student Activities and Sports</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Equal Opportunity Cell </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Sophisticated Instruments Centre</a:t>
            </a:r>
          </a:p>
          <a:p>
            <a:pPr marL="342900" indent="-342900">
              <a:buFont typeface="+mj-lt"/>
              <a:buAutoNum type="arabicPeriod"/>
            </a:pPr>
            <a:r>
              <a:rPr lang="en-IN" sz="1400" kern="0" dirty="0">
                <a:solidFill>
                  <a:srgbClr val="0070C0"/>
                </a:solidFill>
                <a:ea typeface="Times New Roman" panose="02020603050405020304" pitchFamily="18" charset="0"/>
                <a:cs typeface="Times New Roman" panose="02020603050405020304" pitchFamily="18" charset="0"/>
              </a:rPr>
              <a:t>Transportation Research</a:t>
            </a:r>
            <a:endParaRPr lang="en-IN" sz="1400" dirty="0">
              <a:solidFill>
                <a:srgbClr val="0070C0"/>
              </a:solidFill>
            </a:endParaRPr>
          </a:p>
        </p:txBody>
      </p:sp>
      <p:sp>
        <p:nvSpPr>
          <p:cNvPr id="8" name="TextBox 7">
            <a:extLst>
              <a:ext uri="{FF2B5EF4-FFF2-40B4-BE49-F238E27FC236}">
                <a16:creationId xmlns:a16="http://schemas.microsoft.com/office/drawing/2014/main" id="{144EEEA1-3FF3-8821-E569-22BE37F1F030}"/>
              </a:ext>
            </a:extLst>
          </p:cNvPr>
          <p:cNvSpPr txBox="1"/>
          <p:nvPr/>
        </p:nvSpPr>
        <p:spPr>
          <a:xfrm>
            <a:off x="8266436" y="1159598"/>
            <a:ext cx="2866966" cy="400110"/>
          </a:xfrm>
          <a:prstGeom prst="rect">
            <a:avLst/>
          </a:prstGeom>
          <a:noFill/>
        </p:spPr>
        <p:txBody>
          <a:bodyPr wrap="square" rtlCol="0">
            <a:spAutoFit/>
          </a:bodyPr>
          <a:lstStyle/>
          <a:p>
            <a:r>
              <a:rPr lang="en-IN" sz="2000" b="1" dirty="0">
                <a:solidFill>
                  <a:schemeClr val="accent1">
                    <a:lumMod val="50000"/>
                  </a:schemeClr>
                </a:solidFill>
              </a:rPr>
              <a:t>THEMATIC CENTRES</a:t>
            </a:r>
          </a:p>
        </p:txBody>
      </p:sp>
      <p:sp>
        <p:nvSpPr>
          <p:cNvPr id="10" name="Rectangle 9">
            <a:extLst>
              <a:ext uri="{FF2B5EF4-FFF2-40B4-BE49-F238E27FC236}">
                <a16:creationId xmlns:a16="http://schemas.microsoft.com/office/drawing/2014/main" id="{5ECF662F-236F-9F2B-C567-C310BAE57799}"/>
              </a:ext>
            </a:extLst>
          </p:cNvPr>
          <p:cNvSpPr/>
          <p:nvPr/>
        </p:nvSpPr>
        <p:spPr>
          <a:xfrm>
            <a:off x="-9427" y="1053736"/>
            <a:ext cx="182167" cy="5804264"/>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75A385FE-723B-A5FD-15CC-511A64EA2075}"/>
              </a:ext>
            </a:extLst>
          </p:cNvPr>
          <p:cNvSpPr/>
          <p:nvPr/>
        </p:nvSpPr>
        <p:spPr>
          <a:xfrm>
            <a:off x="12019260" y="1053737"/>
            <a:ext cx="182167" cy="5804263"/>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3768355" y="1555348"/>
            <a:ext cx="4520660" cy="5275803"/>
          </a:xfrm>
          <a:prstGeom prst="rect">
            <a:avLst/>
          </a:prstGeom>
          <a:noFill/>
        </p:spPr>
        <p:txBody>
          <a:bodyPr wrap="square" rtlCol="0">
            <a:spAutoFit/>
          </a:bodyPr>
          <a:lstStyle/>
          <a:p>
            <a:pPr marL="342900" indent="-342900">
              <a:spcAft>
                <a:spcPts val="400"/>
              </a:spcAft>
              <a:buAutoNum type="arabicPeriod"/>
            </a:pPr>
            <a:r>
              <a:rPr lang="en-IN" sz="1350" dirty="0">
                <a:solidFill>
                  <a:schemeClr val="bg1"/>
                </a:solidFill>
              </a:rPr>
              <a:t>Centre for Career Development</a:t>
            </a:r>
          </a:p>
          <a:p>
            <a:pPr marL="342900" indent="-342900">
              <a:spcAft>
                <a:spcPts val="400"/>
              </a:spcAft>
              <a:buAutoNum type="arabicPeriod"/>
            </a:pPr>
            <a:r>
              <a:rPr lang="en-US" sz="1350" dirty="0">
                <a:solidFill>
                  <a:schemeClr val="bg1"/>
                </a:solidFill>
              </a:rPr>
              <a:t>Centre for Clean Energy and Circular Economy</a:t>
            </a:r>
          </a:p>
          <a:p>
            <a:pPr marL="342900" indent="-342900">
              <a:spcAft>
                <a:spcPts val="400"/>
              </a:spcAft>
              <a:buAutoNum type="arabicPeriod"/>
            </a:pPr>
            <a:r>
              <a:rPr lang="en-US" sz="1350" dirty="0">
                <a:solidFill>
                  <a:schemeClr val="bg1"/>
                </a:solidFill>
              </a:rPr>
              <a:t>Centre for Continuing Education and Skill Development</a:t>
            </a:r>
            <a:endParaRPr lang="en-IN" sz="1350" dirty="0">
              <a:solidFill>
                <a:schemeClr val="bg1"/>
              </a:solidFill>
            </a:endParaRPr>
          </a:p>
          <a:p>
            <a:pPr marL="342900" indent="-342900">
              <a:spcAft>
                <a:spcPts val="400"/>
              </a:spcAft>
              <a:buAutoNum type="arabicPeriod"/>
            </a:pPr>
            <a:r>
              <a:rPr lang="en-IN" sz="1350" dirty="0">
                <a:solidFill>
                  <a:schemeClr val="bg1"/>
                </a:solidFill>
              </a:rPr>
              <a:t>Centre for Cultural and Art Relations (CCAR)</a:t>
            </a:r>
          </a:p>
          <a:p>
            <a:pPr marL="342900" indent="-342900">
              <a:spcAft>
                <a:spcPts val="400"/>
              </a:spcAft>
              <a:buFontTx/>
              <a:buAutoNum type="arabicPeriod"/>
            </a:pPr>
            <a:r>
              <a:rPr lang="en-IN" sz="1350" dirty="0">
                <a:solidFill>
                  <a:schemeClr val="bg1"/>
                </a:solidFill>
              </a:rPr>
              <a:t>Centre for Electric Vehicle Engineering</a:t>
            </a:r>
          </a:p>
          <a:p>
            <a:pPr marL="342900" indent="-342900">
              <a:spcAft>
                <a:spcPts val="400"/>
              </a:spcAft>
              <a:buAutoNum type="arabicPeriod"/>
            </a:pPr>
            <a:r>
              <a:rPr lang="en-IN" sz="1350" dirty="0">
                <a:solidFill>
                  <a:schemeClr val="bg1"/>
                </a:solidFill>
              </a:rPr>
              <a:t>Centre for Holistic Teaching and Learning</a:t>
            </a:r>
          </a:p>
          <a:p>
            <a:pPr marL="342900" indent="-342900">
              <a:spcAft>
                <a:spcPts val="400"/>
              </a:spcAft>
              <a:buAutoNum type="arabicPeriod"/>
            </a:pPr>
            <a:r>
              <a:rPr lang="en-IN" sz="1350" dirty="0">
                <a:solidFill>
                  <a:schemeClr val="bg1"/>
                </a:solidFill>
              </a:rPr>
              <a:t>Centre for Indian Knowledge Systems</a:t>
            </a:r>
          </a:p>
          <a:p>
            <a:pPr marL="342900" indent="-342900">
              <a:spcAft>
                <a:spcPts val="400"/>
              </a:spcAft>
              <a:buAutoNum type="arabicPeriod"/>
            </a:pPr>
            <a:r>
              <a:rPr lang="en-IN" sz="1350" dirty="0">
                <a:solidFill>
                  <a:schemeClr val="bg1"/>
                </a:solidFill>
              </a:rPr>
              <a:t>Centre for Industry - Institutional Relations (CIIR)</a:t>
            </a:r>
          </a:p>
          <a:p>
            <a:pPr marL="342900" indent="-342900">
              <a:spcAft>
                <a:spcPts val="400"/>
              </a:spcAft>
              <a:buAutoNum type="arabicPeriod"/>
            </a:pPr>
            <a:r>
              <a:rPr lang="en-IN" sz="1350" dirty="0">
                <a:solidFill>
                  <a:schemeClr val="bg1"/>
                </a:solidFill>
              </a:rPr>
              <a:t>Centre for Information Technology, Research, and Automation (CITRA)</a:t>
            </a:r>
          </a:p>
          <a:p>
            <a:pPr marL="342900" indent="-342900">
              <a:spcAft>
                <a:spcPts val="400"/>
              </a:spcAft>
              <a:buAutoNum type="arabicPeriod"/>
            </a:pPr>
            <a:r>
              <a:rPr lang="en-IN" sz="1350" dirty="0">
                <a:solidFill>
                  <a:schemeClr val="bg1"/>
                </a:solidFill>
              </a:rPr>
              <a:t>Centre for Innovation, Entrepreneurship &amp; Incubation</a:t>
            </a:r>
          </a:p>
          <a:p>
            <a:pPr marL="342900" indent="-342900">
              <a:spcAft>
                <a:spcPts val="400"/>
              </a:spcAft>
              <a:buAutoNum type="arabicPeriod"/>
            </a:pPr>
            <a:r>
              <a:rPr lang="en-IN" sz="1350" dirty="0">
                <a:solidFill>
                  <a:schemeClr val="bg1"/>
                </a:solidFill>
              </a:rPr>
              <a:t>Centre for Public Relations, Information and Media Exchange (C-PRIME)</a:t>
            </a:r>
          </a:p>
          <a:p>
            <a:pPr marL="342900" indent="-342900">
              <a:spcAft>
                <a:spcPts val="400"/>
              </a:spcAft>
              <a:buAutoNum type="arabicPeriod"/>
            </a:pPr>
            <a:r>
              <a:rPr lang="en-IN" sz="1350" dirty="0">
                <a:solidFill>
                  <a:schemeClr val="bg1"/>
                </a:solidFill>
              </a:rPr>
              <a:t>Centre for Quality Assurance and Enhancement</a:t>
            </a:r>
          </a:p>
          <a:p>
            <a:pPr marL="342900" indent="-342900">
              <a:spcAft>
                <a:spcPts val="400"/>
              </a:spcAft>
              <a:buAutoNum type="arabicPeriod"/>
            </a:pPr>
            <a:r>
              <a:rPr lang="en-IN" sz="1350" dirty="0">
                <a:solidFill>
                  <a:schemeClr val="bg1"/>
                </a:solidFill>
              </a:rPr>
              <a:t>Centre for Sustainable Technologies</a:t>
            </a:r>
          </a:p>
          <a:p>
            <a:pPr marL="342900" indent="-342900">
              <a:spcAft>
                <a:spcPts val="400"/>
              </a:spcAft>
              <a:buAutoNum type="arabicPeriod"/>
            </a:pPr>
            <a:r>
              <a:rPr lang="en-IN" sz="1350" dirty="0">
                <a:solidFill>
                  <a:schemeClr val="bg1"/>
                </a:solidFill>
              </a:rPr>
              <a:t>Centre for Yoga and Holistic Wellness</a:t>
            </a:r>
          </a:p>
          <a:p>
            <a:pPr marL="342900" indent="-342900">
              <a:spcAft>
                <a:spcPts val="400"/>
              </a:spcAft>
              <a:buAutoNum type="arabicPeriod"/>
            </a:pPr>
            <a:r>
              <a:rPr lang="en-IN" sz="1350" dirty="0">
                <a:solidFill>
                  <a:schemeClr val="bg1"/>
                </a:solidFill>
              </a:rPr>
              <a:t>Centre for Women Welfare and Social Empowerment (CWSE)</a:t>
            </a:r>
          </a:p>
          <a:p>
            <a:pPr marL="342900" indent="-342900">
              <a:spcAft>
                <a:spcPts val="400"/>
              </a:spcAft>
              <a:buAutoNum type="arabicPeriod"/>
            </a:pPr>
            <a:r>
              <a:rPr lang="en-US" sz="1350" dirty="0">
                <a:solidFill>
                  <a:schemeClr val="bg1"/>
                </a:solidFill>
              </a:rPr>
              <a:t>Centre of Excellence in Artificial Intelligence</a:t>
            </a:r>
            <a:endParaRPr lang="en-IN" sz="1350" dirty="0">
              <a:solidFill>
                <a:schemeClr val="bg1"/>
              </a:solidFill>
            </a:endParaRPr>
          </a:p>
          <a:p>
            <a:pPr marL="342900" indent="-342900">
              <a:spcAft>
                <a:spcPts val="400"/>
              </a:spcAft>
              <a:buAutoNum type="arabicPeriod"/>
            </a:pPr>
            <a:r>
              <a:rPr lang="en-IN" sz="1350" dirty="0">
                <a:solidFill>
                  <a:schemeClr val="bg1"/>
                </a:solidFill>
              </a:rPr>
              <a:t>Centre of Excellence in Logistics and Supply Chain Management</a:t>
            </a:r>
          </a:p>
        </p:txBody>
      </p:sp>
    </p:spTree>
    <p:extLst>
      <p:ext uri="{BB962C8B-B14F-4D97-AF65-F5344CB8AC3E}">
        <p14:creationId xmlns:p14="http://schemas.microsoft.com/office/powerpoint/2010/main" val="335254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97C17-DEA0-AAB2-72C5-2FC47DFE5764}"/>
              </a:ext>
            </a:extLst>
          </p:cNvPr>
          <p:cNvSpPr>
            <a:spLocks noGrp="1"/>
          </p:cNvSpPr>
          <p:nvPr>
            <p:ph type="title"/>
          </p:nvPr>
        </p:nvSpPr>
        <p:spPr>
          <a:xfrm>
            <a:off x="628474" y="0"/>
            <a:ext cx="9995483" cy="1261985"/>
          </a:xfrm>
        </p:spPr>
        <p:txBody>
          <a:bodyPr>
            <a:normAutofit/>
          </a:bodyPr>
          <a:lstStyle/>
          <a:p>
            <a:r>
              <a:rPr lang="en-IN" sz="4000" dirty="0"/>
              <a:t>ACADEMIC PROGRAMS</a:t>
            </a:r>
          </a:p>
        </p:txBody>
      </p:sp>
      <p:graphicFrame>
        <p:nvGraphicFramePr>
          <p:cNvPr id="6" name="Table 5"/>
          <p:cNvGraphicFramePr>
            <a:graphicFrameLocks noGrp="1"/>
          </p:cNvGraphicFramePr>
          <p:nvPr>
            <p:extLst>
              <p:ext uri="{D42A27DB-BD31-4B8C-83A1-F6EECF244321}">
                <p14:modId xmlns:p14="http://schemas.microsoft.com/office/powerpoint/2010/main" val="2345677852"/>
              </p:ext>
            </p:extLst>
          </p:nvPr>
        </p:nvGraphicFramePr>
        <p:xfrm>
          <a:off x="232787" y="1112507"/>
          <a:ext cx="10786855" cy="5563382"/>
        </p:xfrm>
        <a:graphic>
          <a:graphicData uri="http://schemas.openxmlformats.org/drawingml/2006/table">
            <a:tbl>
              <a:tblPr firstRow="1" bandRow="1">
                <a:tableStyleId>{5C22544A-7EE6-4342-B048-85BDC9FD1C3A}</a:tableStyleId>
              </a:tblPr>
              <a:tblGrid>
                <a:gridCol w="4125951">
                  <a:extLst>
                    <a:ext uri="{9D8B030D-6E8A-4147-A177-3AD203B41FA5}">
                      <a16:colId xmlns:a16="http://schemas.microsoft.com/office/drawing/2014/main" val="93519047"/>
                    </a:ext>
                  </a:extLst>
                </a:gridCol>
                <a:gridCol w="2297151">
                  <a:extLst>
                    <a:ext uri="{9D8B030D-6E8A-4147-A177-3AD203B41FA5}">
                      <a16:colId xmlns:a16="http://schemas.microsoft.com/office/drawing/2014/main" val="589106253"/>
                    </a:ext>
                  </a:extLst>
                </a:gridCol>
                <a:gridCol w="1628964">
                  <a:extLst>
                    <a:ext uri="{9D8B030D-6E8A-4147-A177-3AD203B41FA5}">
                      <a16:colId xmlns:a16="http://schemas.microsoft.com/office/drawing/2014/main" val="2133910352"/>
                    </a:ext>
                  </a:extLst>
                </a:gridCol>
                <a:gridCol w="1649690">
                  <a:extLst>
                    <a:ext uri="{9D8B030D-6E8A-4147-A177-3AD203B41FA5}">
                      <a16:colId xmlns:a16="http://schemas.microsoft.com/office/drawing/2014/main" val="246298967"/>
                    </a:ext>
                  </a:extLst>
                </a:gridCol>
                <a:gridCol w="1085099">
                  <a:extLst>
                    <a:ext uri="{9D8B030D-6E8A-4147-A177-3AD203B41FA5}">
                      <a16:colId xmlns:a16="http://schemas.microsoft.com/office/drawing/2014/main" val="4014023391"/>
                    </a:ext>
                  </a:extLst>
                </a:gridCol>
              </a:tblGrid>
              <a:tr h="353053">
                <a:tc>
                  <a:txBody>
                    <a:bodyPr/>
                    <a:lstStyle/>
                    <a:p>
                      <a:r>
                        <a:rPr lang="en-IN" dirty="0"/>
                        <a:t>Departments</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r>
                        <a:rPr lang="en-IN" dirty="0" err="1"/>
                        <a:t>B.Arch</a:t>
                      </a:r>
                      <a:r>
                        <a:rPr lang="en-IN" dirty="0"/>
                        <a:t>/B. Tech/</a:t>
                      </a:r>
                      <a:r>
                        <a:rPr lang="en-IN" dirty="0" err="1"/>
                        <a:t>BSc.Ed</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r>
                        <a:rPr lang="en-IN" dirty="0" err="1"/>
                        <a:t>M.Tech</a:t>
                      </a:r>
                      <a:r>
                        <a:rPr lang="en-IN" dirty="0"/>
                        <a:t>/</a:t>
                      </a:r>
                      <a:r>
                        <a:rPr lang="en-IN" dirty="0" err="1"/>
                        <a:t>M.Plan</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r>
                        <a:rPr lang="en-IN" dirty="0"/>
                        <a:t>MSc/MA/MBA</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r>
                        <a:rPr lang="en-IN" dirty="0"/>
                        <a:t>Ph.D.</a:t>
                      </a:r>
                      <a:endParaRPr lang="en-IN" dirty="0">
                        <a:latin typeface="Times New Roman" panose="02020603050405020304" pitchFamily="18" charset="0"/>
                        <a:cs typeface="Times New Roman" panose="02020603050405020304" pitchFamily="18" charset="0"/>
                      </a:endParaRPr>
                    </a:p>
                  </a:txBody>
                  <a:tcPr marT="36000" marB="36000" anchor="ctr"/>
                </a:tc>
                <a:extLst>
                  <a:ext uri="{0D108BD9-81ED-4DB2-BD59-A6C34878D82A}">
                    <a16:rowId xmlns:a16="http://schemas.microsoft.com/office/drawing/2014/main" val="2452189495"/>
                  </a:ext>
                </a:extLst>
              </a:tr>
              <a:tr h="353053">
                <a:tc>
                  <a:txBody>
                    <a:bodyPr/>
                    <a:lstStyle/>
                    <a:p>
                      <a:r>
                        <a:rPr lang="en-US" dirty="0"/>
                        <a:t>Architecture and Planning (5 years)</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algn="ctr"/>
                      <a:r>
                        <a:rPr lang="en-IN" dirty="0"/>
                        <a:t>✔</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algn="ctr"/>
                      <a:r>
                        <a:rPr lang="en-IN" dirty="0"/>
                        <a:t>✔</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713010113"/>
                  </a:ext>
                </a:extLst>
              </a:tr>
              <a:tr h="353053">
                <a:tc>
                  <a:txBody>
                    <a:bodyPr/>
                    <a:lstStyle/>
                    <a:p>
                      <a:r>
                        <a:rPr lang="en-IN" dirty="0"/>
                        <a:t>Bioscience and Engineering</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820112430"/>
                  </a:ext>
                </a:extLst>
              </a:tr>
              <a:tr h="353053">
                <a:tc>
                  <a:txBody>
                    <a:bodyPr/>
                    <a:lstStyle/>
                    <a:p>
                      <a:r>
                        <a:rPr lang="en-IN" dirty="0"/>
                        <a:t>Chemical Engineering</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1258169214"/>
                  </a:ext>
                </a:extLst>
              </a:tr>
              <a:tr h="353053">
                <a:tc>
                  <a:txBody>
                    <a:bodyPr/>
                    <a:lstStyle/>
                    <a:p>
                      <a:r>
                        <a:rPr lang="en-IN" dirty="0"/>
                        <a:t>Chemistry</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2346521655"/>
                  </a:ext>
                </a:extLst>
              </a:tr>
              <a:tr h="353053">
                <a:tc>
                  <a:txBody>
                    <a:bodyPr/>
                    <a:lstStyle/>
                    <a:p>
                      <a:r>
                        <a:rPr lang="en-IN" dirty="0"/>
                        <a:t>Civil Engineering</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4224525151"/>
                  </a:ext>
                </a:extLst>
              </a:tr>
              <a:tr h="353053">
                <a:tc>
                  <a:txBody>
                    <a:bodyPr/>
                    <a:lstStyle/>
                    <a:p>
                      <a:r>
                        <a:rPr lang="en-IN" dirty="0"/>
                        <a:t>Computer Science and Engineering</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2231500995"/>
                  </a:ext>
                </a:extLst>
              </a:tr>
              <a:tr h="353053">
                <a:tc>
                  <a:txBody>
                    <a:bodyPr/>
                    <a:lstStyle/>
                    <a:p>
                      <a:r>
                        <a:rPr lang="en-IN" dirty="0"/>
                        <a:t>Department of Education</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3171208887"/>
                  </a:ext>
                </a:extLst>
              </a:tr>
              <a:tr h="590872">
                <a:tc>
                  <a:txBody>
                    <a:bodyPr/>
                    <a:lstStyle/>
                    <a:p>
                      <a:r>
                        <a:rPr lang="en-IN" dirty="0"/>
                        <a:t>Electronics and Communication Engineering</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1032686248"/>
                  </a:ext>
                </a:extLst>
              </a:tr>
              <a:tr h="353053">
                <a:tc>
                  <a:txBody>
                    <a:bodyPr/>
                    <a:lstStyle/>
                    <a:p>
                      <a:r>
                        <a:rPr lang="en-IN" dirty="0"/>
                        <a:t>Mechanical Engineering</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1841175016"/>
                  </a:ext>
                </a:extLst>
              </a:tr>
              <a:tr h="353053">
                <a:tc>
                  <a:txBody>
                    <a:bodyPr/>
                    <a:lstStyle/>
                    <a:p>
                      <a:r>
                        <a:rPr lang="en-IN" dirty="0"/>
                        <a:t>Physics</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877860655"/>
                  </a:ext>
                </a:extLst>
              </a:tr>
              <a:tr h="353053">
                <a:tc>
                  <a:txBody>
                    <a:bodyPr/>
                    <a:lstStyle/>
                    <a:p>
                      <a:r>
                        <a:rPr lang="en-IN" dirty="0"/>
                        <a:t>Materials Science and Engineering</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1872267822"/>
                  </a:ext>
                </a:extLst>
              </a:tr>
              <a:tr h="353053">
                <a:tc>
                  <a:txBody>
                    <a:bodyPr/>
                    <a:lstStyle/>
                    <a:p>
                      <a:r>
                        <a:rPr lang="en-IN" dirty="0"/>
                        <a:t>Management</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2604916570"/>
                  </a:ext>
                </a:extLst>
              </a:tr>
              <a:tr h="353053">
                <a:tc>
                  <a:txBody>
                    <a:bodyPr/>
                    <a:lstStyle/>
                    <a:p>
                      <a:r>
                        <a:rPr lang="en-IN" dirty="0"/>
                        <a:t>Mathematics</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197643129"/>
                  </a:ext>
                </a:extLst>
              </a:tr>
              <a:tr h="353053">
                <a:tc>
                  <a:txBody>
                    <a:bodyPr/>
                    <a:lstStyle/>
                    <a:p>
                      <a:r>
                        <a:rPr lang="en-IN" dirty="0"/>
                        <a:t>Humanities, Arts and Social Sciences</a:t>
                      </a:r>
                      <a:endParaRPr lang="en-IN" dirty="0">
                        <a:latin typeface="Times New Roman" panose="02020603050405020304" pitchFamily="18" charset="0"/>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u="none" strike="noStrike" kern="1200" cap="none" spc="0" normalizeH="0" baseline="0" noProof="0" dirty="0">
                          <a:ln>
                            <a:noFill/>
                          </a:ln>
                          <a:effectLst/>
                          <a:uLnTx/>
                          <a:uFillTx/>
                        </a:rPr>
                        <a:t>×</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u="none" strike="noStrike" kern="1200" cap="none" spc="0" normalizeH="0" baseline="0" noProof="0" dirty="0">
                          <a:ln>
                            <a:noFill/>
                          </a:ln>
                          <a:effectLst/>
                          <a:uLnTx/>
                          <a:uFillTx/>
                        </a:rPr>
                        <a:t>✔</a:t>
                      </a: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T="36000" marB="36000" anchor="ctr"/>
                </a:tc>
                <a:extLst>
                  <a:ext uri="{0D108BD9-81ED-4DB2-BD59-A6C34878D82A}">
                    <a16:rowId xmlns:a16="http://schemas.microsoft.com/office/drawing/2014/main" val="1590194041"/>
                  </a:ext>
                </a:extLst>
              </a:tr>
            </a:tbl>
          </a:graphicData>
        </a:graphic>
      </p:graphicFrame>
    </p:spTree>
    <p:extLst>
      <p:ext uri="{BB962C8B-B14F-4D97-AF65-F5344CB8AC3E}">
        <p14:creationId xmlns:p14="http://schemas.microsoft.com/office/powerpoint/2010/main" val="3089080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2283</Words>
  <Application>Microsoft Office PowerPoint</Application>
  <PresentationFormat>Widescreen</PresentationFormat>
  <Paragraphs>345</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Calibri Light (Headings)</vt:lpstr>
      <vt:lpstr>Cambria</vt:lpstr>
      <vt:lpstr>Courier New</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INSTITUTE OVERVIEW </vt:lpstr>
      <vt:lpstr>ACHIEVEMENTS &amp; RECOGNITIONS:  LAST THREE YEARS </vt:lpstr>
      <vt:lpstr>DEPARTMENTS AND CENTRES</vt:lpstr>
      <vt:lpstr>ACADEMIC PROGRAMS</vt:lpstr>
      <vt:lpstr>INTERDISCIPLINARY RESEARCH  PROGRAMS/ AREAS/ THRUST AREAS OF RESEARCH</vt:lpstr>
      <vt:lpstr>RESEARCH THRUST AREAS</vt:lpstr>
      <vt:lpstr>THEMATIC CENTRES</vt:lpstr>
      <vt:lpstr>CENTRES OF EXCELLENCE (RESEARCH CENTRES) </vt:lpstr>
      <vt:lpstr>RESEARCH &amp; CONSULTANCY</vt:lpstr>
      <vt:lpstr>SPONSORED RESEARCH PROJECTS</vt:lpstr>
      <vt:lpstr>RESEARCH &amp; CONSULTANCY</vt:lpstr>
      <vt:lpstr>INNOVATION AT NITC</vt:lpstr>
      <vt:lpstr>TECHNOLOGY BUSINESS INCUBATOR (TBI)</vt:lpstr>
      <vt:lpstr>TECHNOLOGY BUSINESS INCUBATOR (TBI)</vt:lpstr>
      <vt:lpstr>PowerPoint Presentation</vt:lpstr>
      <vt:lpstr>LIFE on NITC CAMPUS</vt:lpstr>
      <vt:lpstr>INTERNATIONAL, ALUMNI &amp;  CORPORATE RELATIONS</vt:lpstr>
      <vt:lpstr>INTERNATIONAL, ALUMNI &amp;  CORPORATE RELATIONS (IACR)</vt:lpstr>
      <vt:lpstr>INTERNATIONAL RELATIONS</vt:lpstr>
      <vt:lpstr>INTERNATIONALISATION OF THE INSTITUTE </vt:lpstr>
      <vt:lpstr>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Madhumita Dinesh</dc:creator>
  <cp:lastModifiedBy>Parameswaran Dandapani</cp:lastModifiedBy>
  <cp:revision>334</cp:revision>
  <dcterms:created xsi:type="dcterms:W3CDTF">2022-08-18T12:35:32Z</dcterms:created>
  <dcterms:modified xsi:type="dcterms:W3CDTF">2024-08-20T04:15:50Z</dcterms:modified>
</cp:coreProperties>
</file>